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67" r:id="rId3"/>
    <p:sldMasterId id="2147483784" r:id="rId4"/>
    <p:sldMasterId id="2147483802" r:id="rId5"/>
    <p:sldMasterId id="2147483819" r:id="rId6"/>
  </p:sldMasterIdLst>
  <p:notesMasterIdLst>
    <p:notesMasterId r:id="rId34"/>
  </p:notesMasterIdLst>
  <p:sldIdLst>
    <p:sldId id="285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9" r:id="rId19"/>
    <p:sldId id="276" r:id="rId20"/>
    <p:sldId id="277" r:id="rId21"/>
    <p:sldId id="275" r:id="rId22"/>
    <p:sldId id="280" r:id="rId23"/>
    <p:sldId id="281" r:id="rId24"/>
    <p:sldId id="282" r:id="rId25"/>
    <p:sldId id="272" r:id="rId26"/>
    <p:sldId id="278" r:id="rId27"/>
    <p:sldId id="267" r:id="rId28"/>
    <p:sldId id="271" r:id="rId29"/>
    <p:sldId id="274" r:id="rId30"/>
    <p:sldId id="270" r:id="rId31"/>
    <p:sldId id="283" r:id="rId32"/>
    <p:sldId id="2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22B24C-D059-4253-9D86-FDB22544A456}">
          <p14:sldIdLst>
            <p14:sldId id="285"/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Untitled Section" id="{FDD7E201-087D-4A06-AEE3-9DDFBD4FFE18}">
          <p14:sldIdLst>
            <p14:sldId id="262"/>
            <p14:sldId id="263"/>
            <p14:sldId id="264"/>
            <p14:sldId id="265"/>
            <p14:sldId id="266"/>
            <p14:sldId id="279"/>
            <p14:sldId id="276"/>
            <p14:sldId id="277"/>
            <p14:sldId id="275"/>
            <p14:sldId id="280"/>
            <p14:sldId id="281"/>
            <p14:sldId id="282"/>
            <p14:sldId id="272"/>
            <p14:sldId id="278"/>
            <p14:sldId id="267"/>
            <p14:sldId id="271"/>
            <p14:sldId id="274"/>
            <p14:sldId id="270"/>
            <p14:sldId id="283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Bedford" initials="LB" lastIdx="1" clrIdx="0">
    <p:extLst>
      <p:ext uri="{19B8F6BF-5375-455C-9EA6-DF929625EA0E}">
        <p15:presenceInfo xmlns:p15="http://schemas.microsoft.com/office/powerpoint/2012/main" userId="536d21e4983ef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8D26D-893B-4308-A5F9-DA88399510D1}" v="97" dt="2020-12-03T01:48:50.300"/>
    <p1510:client id="{4999B6C1-5ED7-4630-BACF-5DF664427C65}" v="2" dt="2020-12-03T00:59:09.057"/>
    <p1510:client id="{A809230A-3507-4A75-B1A1-EFE76408F827}" v="349" dt="2020-12-03T01:43:25.783"/>
    <p1510:client id="{BBB45AD0-A3B9-42CE-A0E6-E7A2B15612A8}" v="55" dt="2020-12-03T00:58:32.253"/>
    <p1510:client id="{D13F692A-7D14-4571-AE7D-51FA36ACC959}" v="25" dt="2020-12-03T01:01:48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4940" autoAdjust="0"/>
  </p:normalViewPr>
  <p:slideViewPr>
    <p:cSldViewPr snapToGrid="0">
      <p:cViewPr varScale="1">
        <p:scale>
          <a:sx n="105" d="100"/>
          <a:sy n="105" d="100"/>
        </p:scale>
        <p:origin x="1074" y="114"/>
      </p:cViewPr>
      <p:guideLst/>
    </p:cSldViewPr>
  </p:slideViewPr>
  <p:outlineViewPr>
    <p:cViewPr>
      <p:scale>
        <a:sx n="33" d="100"/>
        <a:sy n="33" d="100"/>
      </p:scale>
      <p:origin x="0" y="-1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3T12:00:18.60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8E85-AC42-4DCE-B6F1-1CC553929A1D}" type="datetimeFigureOut">
              <a:rPr lang="en-CA" smtClean="0"/>
              <a:t>2020-12-07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C0746-0C23-4190-A94E-B507A6F2EB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11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C0746-0C23-4190-A94E-B507A6F2EBE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71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C0746-0C23-4190-A94E-B507A6F2EBE5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78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9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98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979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3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60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9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8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84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1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9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13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54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40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55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710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9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6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530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57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8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6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51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93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06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6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0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0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0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1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08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90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965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6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304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9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26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7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9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4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9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09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5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3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1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6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885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3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4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46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2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794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53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130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5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499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5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70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94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7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3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41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77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24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1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4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89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5340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467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68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75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64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88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8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13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96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52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48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135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284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391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565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01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6587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97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18721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986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66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3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3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3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3.png"/><Relationship Id="rId5" Type="http://schemas.microsoft.com/office/2007/relationships/media" Target="../media/media3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1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56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79AE9C-094E-495A-9ECE-E8C92DB8E2AE}"/>
              </a:ext>
            </a:extLst>
          </p:cNvPr>
          <p:cNvSpPr txBox="1"/>
          <p:nvPr/>
        </p:nvSpPr>
        <p:spPr>
          <a:xfrm>
            <a:off x="320040" y="283464"/>
            <a:ext cx="10826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My Name:  Lori Bedford</a:t>
            </a:r>
          </a:p>
          <a:p>
            <a:r>
              <a:rPr lang="en-CA" dirty="0"/>
              <a:t>My Calls:  VE3VAI   and  VE3VBA  </a:t>
            </a:r>
          </a:p>
          <a:p>
            <a:endParaRPr lang="en-CA" dirty="0"/>
          </a:p>
          <a:p>
            <a:r>
              <a:rPr lang="en-CA" dirty="0"/>
              <a:t>Experience:  </a:t>
            </a:r>
          </a:p>
          <a:p>
            <a:r>
              <a:rPr lang="en-CA" dirty="0"/>
              <a:t>Navy Signalman</a:t>
            </a:r>
          </a:p>
          <a:p>
            <a:r>
              <a:rPr lang="en-CA" dirty="0"/>
              <a:t>Red River Community College:  Radiocommunications and Electronic Technology</a:t>
            </a:r>
          </a:p>
          <a:p>
            <a:r>
              <a:rPr lang="en-CA" dirty="0"/>
              <a:t>Canadian Coast Guard Radio Operator   25 Years</a:t>
            </a:r>
          </a:p>
          <a:p>
            <a:r>
              <a:rPr lang="en-CA" dirty="0"/>
              <a:t>8 Coast Guard Radio Stations ….West Coast….Arctic….Great Lakes</a:t>
            </a:r>
          </a:p>
          <a:p>
            <a:r>
              <a:rPr lang="en-CA" dirty="0"/>
              <a:t>Cruise Ship Radio Officer 3 years</a:t>
            </a:r>
          </a:p>
          <a:p>
            <a:endParaRPr lang="en-CA" dirty="0"/>
          </a:p>
          <a:p>
            <a:r>
              <a:rPr lang="en-CA" dirty="0"/>
              <a:t>Amateur Radio </a:t>
            </a:r>
          </a:p>
          <a:p>
            <a:r>
              <a:rPr lang="en-CA" dirty="0"/>
              <a:t>RMS Packet Sysop</a:t>
            </a:r>
          </a:p>
          <a:p>
            <a:r>
              <a:rPr lang="en-CA" dirty="0"/>
              <a:t>RMS </a:t>
            </a:r>
            <a:r>
              <a:rPr lang="en-CA" dirty="0" err="1"/>
              <a:t>Trimode</a:t>
            </a:r>
            <a:r>
              <a:rPr lang="en-CA" dirty="0"/>
              <a:t> Sysop (currently have set up for  VARA FM)</a:t>
            </a:r>
          </a:p>
        </p:txBody>
      </p:sp>
    </p:spTree>
    <p:extLst>
      <p:ext uri="{BB962C8B-B14F-4D97-AF65-F5344CB8AC3E}">
        <p14:creationId xmlns:p14="http://schemas.microsoft.com/office/powerpoint/2010/main" val="1531247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D09-20E4-45A8-8498-9CDD188E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                             </a:t>
            </a:r>
            <a:r>
              <a:rPr lang="en-US" b="1" dirty="0">
                <a:highlight>
                  <a:srgbClr val="000000"/>
                </a:highlight>
                <a:ea typeface="+mj-lt"/>
                <a:cs typeface="+mj-lt"/>
              </a:rPr>
              <a:t>Text</a:t>
            </a:r>
            <a:endParaRPr lang="en-US" dirty="0">
              <a:highlight>
                <a:srgbClr val="000000"/>
              </a:highlight>
            </a:endParaRP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83145DCF-F8FC-4B18-990B-D7D86F689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613" y="1283494"/>
            <a:ext cx="5943600" cy="2419350"/>
          </a:xfrm>
        </p:spPr>
      </p:pic>
    </p:spTree>
    <p:extLst>
      <p:ext uri="{BB962C8B-B14F-4D97-AF65-F5344CB8AC3E}">
        <p14:creationId xmlns:p14="http://schemas.microsoft.com/office/powerpoint/2010/main" val="261068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11BD-8953-43DE-A2FC-ED7D5EB1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                         </a:t>
            </a:r>
            <a:r>
              <a:rPr lang="en-US" b="1" dirty="0">
                <a:highlight>
                  <a:srgbClr val="000000"/>
                </a:highlight>
                <a:ea typeface="+mj-lt"/>
                <a:cs typeface="+mj-lt"/>
              </a:rPr>
              <a:t>Signature</a:t>
            </a:r>
            <a:endParaRPr lang="en-US" dirty="0">
              <a:highlight>
                <a:srgbClr val="000000"/>
              </a:highlight>
            </a:endParaRP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6D549CCD-175A-4029-9E5C-ADC44228D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613" y="2240756"/>
            <a:ext cx="5943600" cy="504825"/>
          </a:xfrm>
        </p:spPr>
      </p:pic>
    </p:spTree>
    <p:extLst>
      <p:ext uri="{BB962C8B-B14F-4D97-AF65-F5344CB8AC3E}">
        <p14:creationId xmlns:p14="http://schemas.microsoft.com/office/powerpoint/2010/main" val="347015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ED4EFE64-F78E-46F1-9C79-2C7322773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693" y="201384"/>
            <a:ext cx="6571783" cy="65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A637-E3F1-4342-8AB0-1BD258C0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84" y="2274484"/>
            <a:ext cx="8534400" cy="1507067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              Message preparation</a:t>
            </a:r>
          </a:p>
        </p:txBody>
      </p:sp>
    </p:spTree>
    <p:extLst>
      <p:ext uri="{BB962C8B-B14F-4D97-AF65-F5344CB8AC3E}">
        <p14:creationId xmlns:p14="http://schemas.microsoft.com/office/powerpoint/2010/main" val="183320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F079BC-75A5-4C64-B09A-FA877F463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27" y="0"/>
            <a:ext cx="6463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8701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DDB93F-2E14-4D9E-B969-21CA30827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02" y="1492567"/>
            <a:ext cx="77628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8A5F6-03D5-46C7-844E-83BAC251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481" y="0"/>
            <a:ext cx="5373278" cy="68580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F8AA638-C134-4410-95D0-54DBD10D887B}"/>
              </a:ext>
            </a:extLst>
          </p:cNvPr>
          <p:cNvSpPr/>
          <p:nvPr/>
        </p:nvSpPr>
        <p:spPr>
          <a:xfrm>
            <a:off x="8257032" y="64008"/>
            <a:ext cx="2459736" cy="484632"/>
          </a:xfrm>
          <a:prstGeom prst="lef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Radio Operator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EA28776-67F1-4151-BDC4-B15104708DFD}"/>
              </a:ext>
            </a:extLst>
          </p:cNvPr>
          <p:cNvSpPr/>
          <p:nvPr/>
        </p:nvSpPr>
        <p:spPr>
          <a:xfrm>
            <a:off x="428417" y="402336"/>
            <a:ext cx="2798064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m</a:t>
            </a:r>
            <a:r>
              <a:rPr lang="en-CA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Message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Originator</a:t>
            </a:r>
            <a:endParaRPr lang="en-CA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1BD1D45-A70C-4A2F-AA57-3B5CCF6C9FBE}"/>
              </a:ext>
            </a:extLst>
          </p:cNvPr>
          <p:cNvSpPr/>
          <p:nvPr/>
        </p:nvSpPr>
        <p:spPr>
          <a:xfrm>
            <a:off x="428417" y="3749040"/>
            <a:ext cx="2798064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Radio Operator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2E01C-F2FC-4915-AB9F-3173A6D58890}"/>
              </a:ext>
            </a:extLst>
          </p:cNvPr>
          <p:cNvSpPr txBox="1"/>
          <p:nvPr/>
        </p:nvSpPr>
        <p:spPr>
          <a:xfrm>
            <a:off x="9171432" y="886968"/>
            <a:ext cx="267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Grey Areas filled by        Radio Operator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5B6D5-290A-47B0-B3D1-7E6C8C359458}"/>
              </a:ext>
            </a:extLst>
          </p:cNvPr>
          <p:cNvSpPr txBox="1"/>
          <p:nvPr/>
        </p:nvSpPr>
        <p:spPr>
          <a:xfrm>
            <a:off x="9052560" y="2633472"/>
            <a:ext cx="24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White Boxes filled in by the Originator</a:t>
            </a:r>
          </a:p>
        </p:txBody>
      </p:sp>
    </p:spTree>
    <p:extLst>
      <p:ext uri="{BB962C8B-B14F-4D97-AF65-F5344CB8AC3E}">
        <p14:creationId xmlns:p14="http://schemas.microsoft.com/office/powerpoint/2010/main" val="3418128662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5AA653-B87E-4447-901C-541972D1F3C7}"/>
              </a:ext>
            </a:extLst>
          </p:cNvPr>
          <p:cNvSpPr txBox="1"/>
          <p:nvPr/>
        </p:nvSpPr>
        <p:spPr>
          <a:xfrm>
            <a:off x="8430768" y="2240280"/>
            <a:ext cx="348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Message Prepared by the Originator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1B5F9-846D-4EE8-8E4E-CBC7417C0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30" y="204787"/>
            <a:ext cx="73818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B53736-B482-4D38-9DD9-4B54EE46C34E}"/>
              </a:ext>
            </a:extLst>
          </p:cNvPr>
          <p:cNvSpPr txBox="1"/>
          <p:nvPr/>
        </p:nvSpPr>
        <p:spPr>
          <a:xfrm>
            <a:off x="7876031" y="105453"/>
            <a:ext cx="350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</a:rPr>
              <a:t>Radio Operator receives the message from the Originator and adds the Preamble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69F7F72-BDC0-45D2-8C51-4FA83E1987D8}"/>
              </a:ext>
            </a:extLst>
          </p:cNvPr>
          <p:cNvSpPr/>
          <p:nvPr/>
        </p:nvSpPr>
        <p:spPr>
          <a:xfrm>
            <a:off x="7446263" y="82486"/>
            <a:ext cx="4297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00A27-528E-4583-BB25-0008299C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" y="5907214"/>
            <a:ext cx="3924300" cy="41910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3DB77163-20AD-4996-BCEA-94353D0B7E68}"/>
              </a:ext>
            </a:extLst>
          </p:cNvPr>
          <p:cNvSpPr/>
          <p:nvPr/>
        </p:nvSpPr>
        <p:spPr>
          <a:xfrm>
            <a:off x="4135375" y="5970555"/>
            <a:ext cx="436626" cy="2924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9E97E-19FA-4A4B-8E45-A4430B2EF8B0}"/>
              </a:ext>
            </a:extLst>
          </p:cNvPr>
          <p:cNvSpPr txBox="1"/>
          <p:nvPr/>
        </p:nvSpPr>
        <p:spPr>
          <a:xfrm>
            <a:off x="4648962" y="5919072"/>
            <a:ext cx="455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</a:rPr>
              <a:t>Radio Operator Fills in When Received from Originator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B15F7-43B4-4434-A5AA-CD22E4C43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" y="82486"/>
            <a:ext cx="7292277" cy="5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4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Left 6">
            <a:extLst>
              <a:ext uri="{FF2B5EF4-FFF2-40B4-BE49-F238E27FC236}">
                <a16:creationId xmlns:a16="http://schemas.microsoft.com/office/drawing/2014/main" id="{33A0831A-E239-4F99-BB2C-AFA7E76C4E49}"/>
              </a:ext>
            </a:extLst>
          </p:cNvPr>
          <p:cNvSpPr/>
          <p:nvPr/>
        </p:nvSpPr>
        <p:spPr>
          <a:xfrm>
            <a:off x="6890623" y="6304788"/>
            <a:ext cx="4407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FF0000"/>
                </a:solidFill>
              </a:rPr>
              <a:t>Radio Operator Fill when message delivered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ECF50-88E2-47D2-837D-90525126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1" y="32004"/>
            <a:ext cx="6728114" cy="67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Basics of Message Handling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Voice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DA21-0D4D-45DD-A716-20AECD42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223744" cy="1333205"/>
          </a:xfrm>
        </p:spPr>
        <p:txBody>
          <a:bodyPr/>
          <a:lstStyle/>
          <a:p>
            <a:r>
              <a:rPr lang="en-US" dirty="0">
                <a:cs typeface="Calibri Light"/>
              </a:rPr>
              <a:t>Message Delivery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DFEA3-2EDB-41FF-8D37-30D3A5DF8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4224"/>
            <a:ext cx="9144000" cy="5836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Speed of Delivery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4E70C-8A70-46F9-BE6C-40C82B7BE0D5}"/>
              </a:ext>
            </a:extLst>
          </p:cNvPr>
          <p:cNvSpPr txBox="1"/>
          <p:nvPr/>
        </p:nvSpPr>
        <p:spPr>
          <a:xfrm>
            <a:off x="1252728" y="3630168"/>
            <a:ext cx="5769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Don’t Rush….Remember speed of delivery will depend on the prevailing conditions and capabilities of the Receiving Operator. It is better</a:t>
            </a:r>
          </a:p>
          <a:p>
            <a:r>
              <a:rPr lang="en-CA" dirty="0">
                <a:solidFill>
                  <a:srgbClr val="FF0000"/>
                </a:solidFill>
              </a:rPr>
              <a:t>to get it right the first time and avoid requests for fill ins.  The receiving station may have a noisy environment, could be fading signals, static crashes </a:t>
            </a:r>
            <a:r>
              <a:rPr lang="en-CA" dirty="0" err="1">
                <a:solidFill>
                  <a:srgbClr val="FF0000"/>
                </a:solidFill>
              </a:rPr>
              <a:t>etc</a:t>
            </a:r>
            <a:r>
              <a:rPr lang="en-CA" dirty="0">
                <a:solidFill>
                  <a:srgbClr val="FF0000"/>
                </a:solidFill>
              </a:rPr>
              <a:t> or the operator simply copying with </a:t>
            </a:r>
          </a:p>
          <a:p>
            <a:r>
              <a:rPr lang="en-CA" dirty="0">
                <a:solidFill>
                  <a:srgbClr val="FF0000"/>
                </a:solidFill>
              </a:rPr>
              <a:t>pencil and paper and has to slowly print it out.</a:t>
            </a:r>
          </a:p>
          <a:p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2F51-148F-489F-B82A-077515C7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052" y="2100748"/>
            <a:ext cx="8534400" cy="1507067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             Establishing Contact</a:t>
            </a:r>
          </a:p>
        </p:txBody>
      </p:sp>
    </p:spTree>
    <p:extLst>
      <p:ext uri="{BB962C8B-B14F-4D97-AF65-F5344CB8AC3E}">
        <p14:creationId xmlns:p14="http://schemas.microsoft.com/office/powerpoint/2010/main" val="73856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4FDBB-DAB9-4007-B8F2-7EC60B8DD469}"/>
              </a:ext>
            </a:extLst>
          </p:cNvPr>
          <p:cNvSpPr txBox="1"/>
          <p:nvPr/>
        </p:nvSpPr>
        <p:spPr>
          <a:xfrm>
            <a:off x="4660392" y="17630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highlight>
                  <a:srgbClr val="FF0000"/>
                </a:highlight>
                <a:cs typeface="Calibri"/>
              </a:rPr>
              <a:t>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DE12A-1F2A-42F3-8E33-8AA8B2648AA8}"/>
              </a:ext>
            </a:extLst>
          </p:cNvPr>
          <p:cNvSpPr txBox="1"/>
          <p:nvPr/>
        </p:nvSpPr>
        <p:spPr>
          <a:xfrm>
            <a:off x="2916936" y="256032"/>
            <a:ext cx="426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                       </a:t>
            </a:r>
            <a:r>
              <a:rPr lang="en-CA" dirty="0">
                <a:highlight>
                  <a:srgbClr val="FF0000"/>
                </a:highlight>
              </a:rPr>
              <a:t>Initial Call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4CF790-2193-47EB-887A-7A030F221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47488" y="92606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45A872-C7E0-419C-9593-C32A907497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47488" y="2368511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C577B3-7995-47E6-81B9-880D3824D83C}"/>
              </a:ext>
            </a:extLst>
          </p:cNvPr>
          <p:cNvSpPr txBox="1"/>
          <p:nvPr/>
        </p:nvSpPr>
        <p:spPr>
          <a:xfrm>
            <a:off x="4810670" y="3244334"/>
            <a:ext cx="108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ighlight>
                  <a:srgbClr val="FF0000"/>
                </a:highlight>
              </a:rPr>
              <a:t>Purpose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D626E8-F846-4A53-8A74-DCEDDFDFF23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71872" y="3785307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0C225-EE33-4027-A525-35316681549A}"/>
              </a:ext>
            </a:extLst>
          </p:cNvPr>
          <p:cNvSpPr txBox="1"/>
          <p:nvPr/>
        </p:nvSpPr>
        <p:spPr>
          <a:xfrm>
            <a:off x="4892040" y="46542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ighlight>
                  <a:srgbClr val="FF0000"/>
                </a:highlight>
              </a:rPr>
              <a:t>Ready 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79475E-91BE-4022-90F2-5B11104B71D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71872" y="5195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92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21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947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947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64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648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78D51-9FA6-42E5-9755-E1EEF029C2CB}"/>
              </a:ext>
            </a:extLst>
          </p:cNvPr>
          <p:cNvSpPr txBox="1"/>
          <p:nvPr/>
        </p:nvSpPr>
        <p:spPr>
          <a:xfrm>
            <a:off x="5116738" y="685799"/>
            <a:ext cx="6159273" cy="2971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n w="3175" cmpd="sng">
                  <a:noFill/>
                </a:ln>
                <a:highlight>
                  <a:srgbClr val="FF0000"/>
                </a:highlight>
                <a:latin typeface="+mj-lt"/>
                <a:ea typeface="+mj-ea"/>
                <a:cs typeface="+mj-cs"/>
              </a:rPr>
              <a:t>       The 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0C8CC-674A-426A-AD14-E2E60FB76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2" r="19888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3283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75C130-8E50-4420-8B25-F967E7CE0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9" y="30480"/>
            <a:ext cx="6728114" cy="678484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D54357-40DA-440D-84B1-786790D64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7552" y="15514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3F355-430C-45A4-B1B8-8090AA439866}"/>
              </a:ext>
            </a:extLst>
          </p:cNvPr>
          <p:cNvSpPr txBox="1"/>
          <p:nvPr/>
        </p:nvSpPr>
        <p:spPr>
          <a:xfrm>
            <a:off x="7196328" y="832104"/>
            <a:ext cx="377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</a:t>
            </a:r>
            <a:r>
              <a:rPr lang="en-CA" b="1" dirty="0">
                <a:solidFill>
                  <a:schemeClr val="bg1"/>
                </a:solidFill>
              </a:rPr>
              <a:t>VE3VAI SENDS MESSAGE</a:t>
            </a:r>
          </a:p>
        </p:txBody>
      </p:sp>
    </p:spTree>
    <p:extLst>
      <p:ext uri="{BB962C8B-B14F-4D97-AF65-F5344CB8AC3E}">
        <p14:creationId xmlns:p14="http://schemas.microsoft.com/office/powerpoint/2010/main" val="1788466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36E0A-BDA6-496D-AF80-AC717FAA1CBF}"/>
              </a:ext>
            </a:extLst>
          </p:cNvPr>
          <p:cNvSpPr txBox="1"/>
          <p:nvPr/>
        </p:nvSpPr>
        <p:spPr>
          <a:xfrm>
            <a:off x="4167378" y="493514"/>
            <a:ext cx="270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Request for Fills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6ACEF6-6914-461B-BD63-BF84D2E1E8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54752" y="975264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64A45C-F957-412D-9AF4-E38CCC460BE8}"/>
              </a:ext>
            </a:extLst>
          </p:cNvPr>
          <p:cNvSpPr txBox="1"/>
          <p:nvPr/>
        </p:nvSpPr>
        <p:spPr>
          <a:xfrm>
            <a:off x="4732020" y="1754862"/>
            <a:ext cx="165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Response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AB1260-882A-4285-B31A-11E2F3740B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54752" y="2137517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12476-0F9D-4F81-8DE6-634E1F231A19}"/>
              </a:ext>
            </a:extLst>
          </p:cNvPr>
          <p:cNvSpPr txBox="1"/>
          <p:nvPr/>
        </p:nvSpPr>
        <p:spPr>
          <a:xfrm>
            <a:off x="4732020" y="2791147"/>
            <a:ext cx="186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 for Fill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555E5F-47A2-47D4-9210-28BAB1F6054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70754" y="3183011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BA1D42-9CEE-49E7-A7A8-0FF0E9ADAD53}"/>
              </a:ext>
            </a:extLst>
          </p:cNvPr>
          <p:cNvSpPr txBox="1"/>
          <p:nvPr/>
        </p:nvSpPr>
        <p:spPr>
          <a:xfrm>
            <a:off x="4732020" y="3797254"/>
            <a:ext cx="157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Response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096619-ADD6-40DF-BE97-5D15C401E33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70754" y="4193761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371174-4A30-46E8-8344-B7A963B1E334}"/>
              </a:ext>
            </a:extLst>
          </p:cNvPr>
          <p:cNvSpPr txBox="1"/>
          <p:nvPr/>
        </p:nvSpPr>
        <p:spPr>
          <a:xfrm>
            <a:off x="4526280" y="4904114"/>
            <a:ext cx="234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Acknowledgement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088E6D-E86F-47D3-87B2-A88C646A525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70754" y="5300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6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44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4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61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118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79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79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9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221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221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3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6B02D-9D4E-411E-B0CF-77AA4591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965" y="100584"/>
            <a:ext cx="6710981" cy="6656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4C17E0-2C5F-4E1B-AD3F-79EC099A96A6}"/>
              </a:ext>
            </a:extLst>
          </p:cNvPr>
          <p:cNvSpPr txBox="1"/>
          <p:nvPr/>
        </p:nvSpPr>
        <p:spPr>
          <a:xfrm>
            <a:off x="182880" y="749808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VE3VBA COPY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42F0992-ABCC-4FCA-B76D-5199A8916796}"/>
              </a:ext>
            </a:extLst>
          </p:cNvPr>
          <p:cNvSpPr/>
          <p:nvPr/>
        </p:nvSpPr>
        <p:spPr>
          <a:xfrm>
            <a:off x="246888" y="6355080"/>
            <a:ext cx="2606040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Message Received</a:t>
            </a:r>
          </a:p>
        </p:txBody>
      </p:sp>
    </p:spTree>
    <p:extLst>
      <p:ext uri="{BB962C8B-B14F-4D97-AF65-F5344CB8AC3E}">
        <p14:creationId xmlns:p14="http://schemas.microsoft.com/office/powerpoint/2010/main" val="183802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E6587E-3135-4B19-BE35-F957CB968B96}"/>
              </a:ext>
            </a:extLst>
          </p:cNvPr>
          <p:cNvSpPr txBox="1"/>
          <p:nvPr/>
        </p:nvSpPr>
        <p:spPr>
          <a:xfrm>
            <a:off x="2542032" y="1982450"/>
            <a:ext cx="8220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                                               </a:t>
            </a:r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THIS IS VE3VAI OUT</a:t>
            </a:r>
            <a:endParaRPr lang="en-CA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8F08-2D30-4315-893B-1F868F09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                  Phonetic Alphabet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085A-5C29-4433-88FB-940E20DE9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0646" cy="479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A  ALFA           B  BRAVO             C  CHARLIE     D DELTA     E  ECHO     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F FOTROT       G GOLF</a:t>
            </a:r>
            <a:r>
              <a:rPr lang="en-US" dirty="0">
                <a:ea typeface="+mn-lt"/>
                <a:cs typeface="+mn-lt"/>
              </a:rPr>
              <a:t>                 </a:t>
            </a:r>
            <a:r>
              <a:rPr lang="en-US" b="1" dirty="0">
                <a:ea typeface="+mn-lt"/>
                <a:cs typeface="+mn-lt"/>
              </a:rPr>
              <a:t>H  HOTEL         I  INDIA     J  JULIET   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K  KILO            L  LIMA                 M  MIKE          N  NOVEMBER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r>
              <a:rPr lang="en-US" b="1" dirty="0">
                <a:ea typeface="+mn-lt"/>
                <a:cs typeface="+mn-lt"/>
              </a:rPr>
              <a:t>O  OSCAR       P PAPA(PA-PA’)   Q QUEBEC(KAY-BEK’)       R  ROMEO  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 S  SIERRA      T  TANGO</a:t>
            </a:r>
            <a:r>
              <a:rPr lang="en-US" dirty="0">
                <a:ea typeface="+mn-lt"/>
                <a:cs typeface="+mn-lt"/>
              </a:rPr>
              <a:t>             </a:t>
            </a:r>
            <a:r>
              <a:rPr lang="en-US" b="1" dirty="0">
                <a:ea typeface="+mn-lt"/>
                <a:cs typeface="+mn-lt"/>
              </a:rPr>
              <a:t>U  UNIFORM   V  VICTOR    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 W WHISKEY    X X-RAY   Y  YANKEE   Z  ZULU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b="1" dirty="0">
                <a:ea typeface="+mn-lt"/>
                <a:cs typeface="+mn-lt"/>
              </a:rPr>
              <a:t>Numbers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b="1" dirty="0">
                <a:ea typeface="+mn-lt"/>
                <a:cs typeface="+mn-lt"/>
              </a:rPr>
              <a:t>1  ONE   2 TWO   3 THREE(TREE)  4 FOUR  5 FIVE (FIFE) 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6 SIX  7 SEVEN 8 EIGHT  9 NINE (NINER) 0 ZERO   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98090-475E-49DB-BF25-9E52515D6765}"/>
              </a:ext>
            </a:extLst>
          </p:cNvPr>
          <p:cNvSpPr txBox="1"/>
          <p:nvPr/>
        </p:nvSpPr>
        <p:spPr>
          <a:xfrm>
            <a:off x="2423160" y="5806440"/>
            <a:ext cx="4389120" cy="36933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CA" dirty="0">
                <a:highlight>
                  <a:srgbClr val="FF0000"/>
                </a:highlight>
              </a:rPr>
              <a:t>Learn These…..Do not make up your own</a:t>
            </a:r>
          </a:p>
        </p:txBody>
      </p:sp>
    </p:spTree>
    <p:extLst>
      <p:ext uri="{BB962C8B-B14F-4D97-AF65-F5344CB8AC3E}">
        <p14:creationId xmlns:p14="http://schemas.microsoft.com/office/powerpoint/2010/main" val="366592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13BB-05FF-4AE6-830E-1D7098CB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      Key Words        Avoid Q Codes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3297-870F-45D0-9A3C-30A9C5B39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71" y="1293998"/>
            <a:ext cx="10710529" cy="5175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  </a:t>
            </a:r>
            <a:r>
              <a:rPr lang="en-US" dirty="0">
                <a:ea typeface="+mn-lt"/>
                <a:cs typeface="+mn-lt"/>
              </a:rPr>
              <a:t>AFFIRMATIVE Yes. </a:t>
            </a:r>
            <a:r>
              <a:rPr lang="en-US" b="1" dirty="0">
                <a:ea typeface="+mn-lt"/>
                <a:cs typeface="+mn-lt"/>
              </a:rPr>
              <a:t>(Preferred)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 Be aware some may use Charlie but </a:t>
            </a:r>
            <a:r>
              <a:rPr lang="en-US" sz="2000" b="1" dirty="0">
                <a:ea typeface="+mn-lt"/>
                <a:cs typeface="+mn-lt"/>
              </a:rPr>
              <a:t>prefer to use </a:t>
            </a:r>
            <a:r>
              <a:rPr lang="en-US" sz="2000" b="1" dirty="0" err="1">
                <a:ea typeface="+mn-lt"/>
                <a:cs typeface="+mn-lt"/>
              </a:rPr>
              <a:t>Affirmtive</a:t>
            </a:r>
            <a:r>
              <a:rPr lang="en-US" sz="2000" b="1" dirty="0">
                <a:ea typeface="+mn-lt"/>
                <a:cs typeface="+mn-lt"/>
              </a:rPr>
              <a:t> </a:t>
            </a:r>
            <a:endParaRPr lang="en-US" sz="2000" b="1" dirty="0"/>
          </a:p>
          <a:p>
            <a:r>
              <a:rPr lang="en-US" dirty="0">
                <a:ea typeface="+mn-lt"/>
                <a:cs typeface="+mn-lt"/>
              </a:rPr>
              <a:t>CHARLIE Yes. CONFIRM ___ The request to confirm correct copy of group(s). The affirmative reply to        the request.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NEGATIVE No.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ROGER Received and understood. (Does NOT mean yes, confirm, </a:t>
            </a:r>
            <a:r>
              <a:rPr lang="en-US" dirty="0" err="1">
                <a:ea typeface="+mn-lt"/>
                <a:cs typeface="+mn-lt"/>
              </a:rPr>
              <a:t>charlie</a:t>
            </a:r>
            <a:r>
              <a:rPr lang="en-US" dirty="0">
                <a:ea typeface="+mn-lt"/>
                <a:cs typeface="+mn-lt"/>
              </a:rPr>
              <a:t>, or affirmative!).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OVER End of transmission, invitation to transmit.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GO AHEAD Continue. Used after requesting fills after interruptions to signal the sending operator to continue. Also used as an equivalent to OVER.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Break     Separation between Message parts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Figures    “ Figures 17” would be copied as 17 not one seven.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Initials   in a name or acronym such as ARES spoken as “ initials Alpha Romeo Echo Sierra”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  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15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E90B-4E47-4AD3-AE8B-5C7A8685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3DA77-A277-4CD1-8CF0-B75FA67E8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cs typeface="Calibri"/>
              </a:rPr>
              <a:t>I Spell</a:t>
            </a:r>
            <a:r>
              <a:rPr lang="en-US" dirty="0">
                <a:cs typeface="Calibri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Used to indicate you are going back to spell the word or group just voiced.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Example“ John </a:t>
            </a:r>
            <a:r>
              <a:rPr lang="en-US" dirty="0" err="1">
                <a:cs typeface="Calibri"/>
              </a:rPr>
              <a:t>Froeze</a:t>
            </a:r>
            <a:r>
              <a:rPr lang="en-US" dirty="0">
                <a:cs typeface="Calibri"/>
              </a:rPr>
              <a:t> I spell Foxtrot Romeo Oscar Echo Zulu Echo” 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cs typeface="Calibri"/>
              </a:rPr>
              <a:t>I Say Again</a:t>
            </a:r>
            <a:r>
              <a:rPr lang="en-US" dirty="0">
                <a:cs typeface="Calibri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Used to repeat for Clarity  either a single word or phrase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Example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“ Fort William Garden I say again Fort William Garden”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Amateur Call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Used to introduce an amateur call sign in the Address, Text, or Signature (but not in the Preamble). Phonetics are mandatory for the letters; as in: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VE3VAI: voiced as "amateur call VICTOR ECHO THREE (TREE) VICTOR ALPHA INDIA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97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6676-BA53-43EA-AA0E-1A7E8E8A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            FILL REQUESTS AND RESPONSES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E19A-F997-41C5-928D-D735A6C2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230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[IN (part)] WORD AFTER _____;        Respond with group or part requested;  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Example: In text word after severe:  Response:  “Word after severe lightning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[IN (part)] WORD BEFORE _____;    Respond with group or part requested;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[IN (part)] ALL AFTER _____; Respond with all groups after the one specified to the end of the message, unless limited;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[IN (part)] ALL BEFORE _____; Respond with all groups in the message to the group specified, unless limited;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[IN (part)] BETWEEN _____ AND _____; Respond with group(s) between blanks, observing limits;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[IN (part)] CONFIRM ____ ; Respond "CONFIRM" or “AFFIRMATIVE” if group(s) correct. Otherwise voice the correct group(s), (spelling helps); (part name); Simply state the part name, thus asking for a repeat of that part. Respond by re-sending the requested part;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[IN (part)] SPELL [PHONETICALLY]... , may be used ahead of fill requests. Respond by spelling word groups with “I spell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129-C1A5-4D46-A2DC-975DDC7E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                                Radiogram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7E0CE-AFC9-431D-B55A-3C000F1C5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There are 4 parts to a Radiogram (IMS 213 -R) 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Preamble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Address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Text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Signature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1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5234-68EC-490E-9024-923AB4A6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20" y="3525489"/>
            <a:ext cx="8534400" cy="1507067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                                  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Preamble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6FF786-8586-4B66-85C7-A0CEC4D5E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862" y="2970562"/>
            <a:ext cx="6762750" cy="361950"/>
          </a:xfrm>
        </p:spPr>
      </p:pic>
    </p:spTree>
    <p:extLst>
      <p:ext uri="{BB962C8B-B14F-4D97-AF65-F5344CB8AC3E}">
        <p14:creationId xmlns:p14="http://schemas.microsoft.com/office/powerpoint/2010/main" val="8582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6DEC-95C9-40C9-A554-5429A3CD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                         </a:t>
            </a:r>
            <a:r>
              <a:rPr lang="en-US" b="1" dirty="0">
                <a:highlight>
                  <a:srgbClr val="000000"/>
                </a:highlight>
                <a:ea typeface="+mj-lt"/>
                <a:cs typeface="+mj-lt"/>
              </a:rPr>
              <a:t>Address</a:t>
            </a:r>
            <a:endParaRPr lang="en-US" dirty="0">
              <a:highlight>
                <a:srgbClr val="000000"/>
              </a:highlight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F52A49-D0EF-4C23-AE4C-0671228D2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413" y="1531144"/>
            <a:ext cx="6858000" cy="1924050"/>
          </a:xfrm>
        </p:spPr>
      </p:pic>
    </p:spTree>
    <p:extLst>
      <p:ext uri="{BB962C8B-B14F-4D97-AF65-F5344CB8AC3E}">
        <p14:creationId xmlns:p14="http://schemas.microsoft.com/office/powerpoint/2010/main" val="25730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1011</Words>
  <Application>Microsoft Office PowerPoint</Application>
  <PresentationFormat>Widescreen</PresentationFormat>
  <Paragraphs>100</Paragraphs>
  <Slides>27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Century Gothic</vt:lpstr>
      <vt:lpstr>Trebuchet MS</vt:lpstr>
      <vt:lpstr>Wingdings 3</vt:lpstr>
      <vt:lpstr>Slice</vt:lpstr>
      <vt:lpstr>Facet</vt:lpstr>
      <vt:lpstr>1_Facet</vt:lpstr>
      <vt:lpstr>1_Slice</vt:lpstr>
      <vt:lpstr>2_Facet</vt:lpstr>
      <vt:lpstr>3_Facet</vt:lpstr>
      <vt:lpstr>PowerPoint Presentation</vt:lpstr>
      <vt:lpstr>Basics of Message Handling</vt:lpstr>
      <vt:lpstr>                   Phonetic Alphabet</vt:lpstr>
      <vt:lpstr>      Key Words        Avoid Q Codes</vt:lpstr>
      <vt:lpstr>                      Key Words</vt:lpstr>
      <vt:lpstr>            FILL REQUESTS AND RESPONSES</vt:lpstr>
      <vt:lpstr>                                Radiogram</vt:lpstr>
      <vt:lpstr>                                  Preamble</vt:lpstr>
      <vt:lpstr>                         Address</vt:lpstr>
      <vt:lpstr>                             Text</vt:lpstr>
      <vt:lpstr>                         Signature</vt:lpstr>
      <vt:lpstr>PowerPoint Presentation</vt:lpstr>
      <vt:lpstr>              Message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Message Delivery</vt:lpstr>
      <vt:lpstr>             Establishing Contact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Message Handling</dc:title>
  <dc:creator>Lori Bedford</dc:creator>
  <cp:lastModifiedBy>Lori Bedford</cp:lastModifiedBy>
  <cp:revision>37</cp:revision>
  <dcterms:created xsi:type="dcterms:W3CDTF">2020-12-04T18:01:52Z</dcterms:created>
  <dcterms:modified xsi:type="dcterms:W3CDTF">2020-12-07T21:22:41Z</dcterms:modified>
</cp:coreProperties>
</file>