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slides/slide34.xml" ContentType="application/vnd.openxmlformats-officedocument.presentationml.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ppt/embeddings/oleObject1.bin" ContentType="application/vnd.openxmlformats-officedocument.oleObject"/>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Override PartName="/ppt/slides/slide31.xml" ContentType="application/vnd.openxmlformats-officedocument.presentationml.slide+xml"/>
  <Override PartName="/ppt/slides/slide43.xml" ContentType="application/vnd.openxmlformats-officedocument.presentationml.slide+xml"/>
  <Default Extension="gif" ContentType="image/gif"/>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44.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6"/>
  </p:notesMasterIdLst>
  <p:handoutMasterIdLst>
    <p:handoutMasterId r:id="rId47"/>
  </p:handoutMasterIdLst>
  <p:sldIdLst>
    <p:sldId id="256" r:id="rId2"/>
    <p:sldId id="349" r:id="rId3"/>
    <p:sldId id="350" r:id="rId4"/>
    <p:sldId id="357" r:id="rId5"/>
    <p:sldId id="356" r:id="rId6"/>
    <p:sldId id="358" r:id="rId7"/>
    <p:sldId id="362" r:id="rId8"/>
    <p:sldId id="363" r:id="rId9"/>
    <p:sldId id="360" r:id="rId10"/>
    <p:sldId id="359" r:id="rId11"/>
    <p:sldId id="345" r:id="rId12"/>
    <p:sldId id="257" r:id="rId13"/>
    <p:sldId id="278" r:id="rId14"/>
    <p:sldId id="279" r:id="rId15"/>
    <p:sldId id="352" r:id="rId16"/>
    <p:sldId id="353" r:id="rId17"/>
    <p:sldId id="340" r:id="rId18"/>
    <p:sldId id="288" r:id="rId19"/>
    <p:sldId id="258" r:id="rId20"/>
    <p:sldId id="290" r:id="rId21"/>
    <p:sldId id="291" r:id="rId22"/>
    <p:sldId id="292" r:id="rId23"/>
    <p:sldId id="293" r:id="rId24"/>
    <p:sldId id="294" r:id="rId25"/>
    <p:sldId id="296" r:id="rId26"/>
    <p:sldId id="297" r:id="rId27"/>
    <p:sldId id="342" r:id="rId28"/>
    <p:sldId id="344" r:id="rId29"/>
    <p:sldId id="346" r:id="rId30"/>
    <p:sldId id="348" r:id="rId31"/>
    <p:sldId id="361" r:id="rId32"/>
    <p:sldId id="320" r:id="rId33"/>
    <p:sldId id="321" r:id="rId34"/>
    <p:sldId id="334" r:id="rId35"/>
    <p:sldId id="261" r:id="rId36"/>
    <p:sldId id="354" r:id="rId37"/>
    <p:sldId id="355" r:id="rId38"/>
    <p:sldId id="267" r:id="rId39"/>
    <p:sldId id="268" r:id="rId40"/>
    <p:sldId id="269" r:id="rId41"/>
    <p:sldId id="263" r:id="rId42"/>
    <p:sldId id="351" r:id="rId43"/>
    <p:sldId id="347" r:id="rId44"/>
    <p:sldId id="274" r:id="rId45"/>
  </p:sldIdLst>
  <p:sldSz cx="9144000" cy="6858000" type="screen4x3"/>
  <p:notesSz cx="6858000" cy="9144000"/>
  <p:defaultTextStyle>
    <a:defPPr>
      <a:defRPr lang="en-CA"/>
    </a:defPPr>
    <a:lvl1pPr algn="ctr" rtl="0" fontAlgn="base">
      <a:spcBef>
        <a:spcPct val="0"/>
      </a:spcBef>
      <a:spcAft>
        <a:spcPct val="0"/>
      </a:spcAft>
      <a:defRPr sz="2400" kern="1200">
        <a:solidFill>
          <a:schemeClr val="tx1"/>
        </a:solidFill>
        <a:latin typeface="Times New Roman" pitchFamily="1" charset="0"/>
        <a:ea typeface="+mn-ea"/>
        <a:cs typeface="+mn-cs"/>
      </a:defRPr>
    </a:lvl1pPr>
    <a:lvl2pPr marL="457200" algn="ctr" rtl="0" fontAlgn="base">
      <a:spcBef>
        <a:spcPct val="0"/>
      </a:spcBef>
      <a:spcAft>
        <a:spcPct val="0"/>
      </a:spcAft>
      <a:defRPr sz="2400" kern="1200">
        <a:solidFill>
          <a:schemeClr val="tx1"/>
        </a:solidFill>
        <a:latin typeface="Times New Roman" pitchFamily="1" charset="0"/>
        <a:ea typeface="+mn-ea"/>
        <a:cs typeface="+mn-cs"/>
      </a:defRPr>
    </a:lvl2pPr>
    <a:lvl3pPr marL="914400" algn="ctr" rtl="0" fontAlgn="base">
      <a:spcBef>
        <a:spcPct val="0"/>
      </a:spcBef>
      <a:spcAft>
        <a:spcPct val="0"/>
      </a:spcAft>
      <a:defRPr sz="2400" kern="1200">
        <a:solidFill>
          <a:schemeClr val="tx1"/>
        </a:solidFill>
        <a:latin typeface="Times New Roman" pitchFamily="1" charset="0"/>
        <a:ea typeface="+mn-ea"/>
        <a:cs typeface="+mn-cs"/>
      </a:defRPr>
    </a:lvl3pPr>
    <a:lvl4pPr marL="1371600" algn="ctr" rtl="0" fontAlgn="base">
      <a:spcBef>
        <a:spcPct val="0"/>
      </a:spcBef>
      <a:spcAft>
        <a:spcPct val="0"/>
      </a:spcAft>
      <a:defRPr sz="2400" kern="1200">
        <a:solidFill>
          <a:schemeClr val="tx1"/>
        </a:solidFill>
        <a:latin typeface="Times New Roman" pitchFamily="1" charset="0"/>
        <a:ea typeface="+mn-ea"/>
        <a:cs typeface="+mn-cs"/>
      </a:defRPr>
    </a:lvl4pPr>
    <a:lvl5pPr marL="1828800" algn="ctr" rtl="0" fontAlgn="base">
      <a:spcBef>
        <a:spcPct val="0"/>
      </a:spcBef>
      <a:spcAft>
        <a:spcPct val="0"/>
      </a:spcAft>
      <a:defRPr sz="2400" kern="1200">
        <a:solidFill>
          <a:schemeClr val="tx1"/>
        </a:solidFill>
        <a:latin typeface="Times New Roman" pitchFamily="1" charset="0"/>
        <a:ea typeface="+mn-ea"/>
        <a:cs typeface="+mn-cs"/>
      </a:defRPr>
    </a:lvl5pPr>
    <a:lvl6pPr marL="2286000" algn="l" defTabSz="457200" rtl="0" eaLnBrk="1" latinLnBrk="0" hangingPunct="1">
      <a:defRPr sz="2400" kern="1200">
        <a:solidFill>
          <a:schemeClr val="tx1"/>
        </a:solidFill>
        <a:latin typeface="Times New Roman" pitchFamily="1" charset="0"/>
        <a:ea typeface="+mn-ea"/>
        <a:cs typeface="+mn-cs"/>
      </a:defRPr>
    </a:lvl6pPr>
    <a:lvl7pPr marL="2743200" algn="l" defTabSz="457200" rtl="0" eaLnBrk="1" latinLnBrk="0" hangingPunct="1">
      <a:defRPr sz="2400" kern="1200">
        <a:solidFill>
          <a:schemeClr val="tx1"/>
        </a:solidFill>
        <a:latin typeface="Times New Roman" pitchFamily="1" charset="0"/>
        <a:ea typeface="+mn-ea"/>
        <a:cs typeface="+mn-cs"/>
      </a:defRPr>
    </a:lvl7pPr>
    <a:lvl8pPr marL="3200400" algn="l" defTabSz="457200" rtl="0" eaLnBrk="1" latinLnBrk="0" hangingPunct="1">
      <a:defRPr sz="2400" kern="1200">
        <a:solidFill>
          <a:schemeClr val="tx1"/>
        </a:solidFill>
        <a:latin typeface="Times New Roman" pitchFamily="1" charset="0"/>
        <a:ea typeface="+mn-ea"/>
        <a:cs typeface="+mn-cs"/>
      </a:defRPr>
    </a:lvl8pPr>
    <a:lvl9pPr marL="3657600" algn="l" defTabSz="457200" rtl="0" eaLnBrk="1" latinLnBrk="0" hangingPunct="1">
      <a:defRPr sz="2400" kern="1200">
        <a:solidFill>
          <a:schemeClr val="tx1"/>
        </a:solidFill>
        <a:latin typeface="Times New Roman" pitchFamily="1"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chemeClr val="tx1"/>
    </p:penClr>
  </p:showPr>
  <p:clrMru>
    <a:srgbClr val="3333CC"/>
    <a:srgbClr val="99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37" autoAdjust="0"/>
    <p:restoredTop sz="94693" autoAdjust="0"/>
  </p:normalViewPr>
  <p:slideViewPr>
    <p:cSldViewPr>
      <p:cViewPr varScale="1">
        <p:scale>
          <a:sx n="156" d="100"/>
          <a:sy n="156" d="100"/>
        </p:scale>
        <p:origin x="-1088" y="-112"/>
      </p:cViewPr>
      <p:guideLst>
        <p:guide orient="horz" pos="2160"/>
        <p:guide pos="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892"/>
    </p:cViewPr>
  </p:sorterViewPr>
  <p:notesViewPr>
    <p:cSldViewPr>
      <p:cViewPr varScale="1">
        <p:scale>
          <a:sx n="59" d="100"/>
          <a:sy n="59" d="100"/>
        </p:scale>
        <p:origin x="-1788"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defRPr sz="1400" b="1"/>
            </a:lvl1pPr>
          </a:lstStyle>
          <a:p>
            <a:r>
              <a:rPr lang="en-CA"/>
              <a:t>Renfrew County ARES</a:t>
            </a:r>
          </a:p>
        </p:txBody>
      </p:sp>
      <p:sp>
        <p:nvSpPr>
          <p:cNvPr id="20483" name="Rectangle 3"/>
          <p:cNvSpPr>
            <a:spLocks noGrp="1" noChangeArrowheads="1"/>
          </p:cNvSpPr>
          <p:nvPr>
            <p:ph type="dt" sz="quarter"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200"/>
            </a:lvl1pPr>
          </a:lstStyle>
          <a:p>
            <a:r>
              <a:rPr lang="en-CA"/>
              <a:t>Mar 2006</a:t>
            </a:r>
          </a:p>
        </p:txBody>
      </p:sp>
      <p:sp>
        <p:nvSpPr>
          <p:cNvPr id="20485" name="Rectangle 5"/>
          <p:cNvSpPr>
            <a:spLocks noGrp="1" noChangeArrowheads="1"/>
          </p:cNvSpPr>
          <p:nvPr>
            <p:ph type="sldNum" sz="quarter" idx="3"/>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6D63131D-8CC6-7544-9A93-FBD858FF9CF3}" type="slidenum">
              <a:rPr lang="en-CA"/>
              <a:pPr/>
              <a:t>‹#›</a:t>
            </a:fld>
            <a:endParaRPr lang="en-CA"/>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defRPr sz="1200"/>
            </a:lvl1pPr>
          </a:lstStyle>
          <a:p>
            <a:endParaRPr lang="en-CA"/>
          </a:p>
        </p:txBody>
      </p:sp>
      <p:sp>
        <p:nvSpPr>
          <p:cNvPr id="2051" name="Rectangle 3"/>
          <p:cNvSpPr>
            <a:spLocks noGrp="1" noRot="1" noChangeAspect="1" noChangeArrowheads="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52" name="Rectangle 4"/>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2053" name="Rectangle 5"/>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200"/>
            </a:lvl1pPr>
          </a:lstStyle>
          <a:p>
            <a:endParaRPr lang="en-CA"/>
          </a:p>
        </p:txBody>
      </p:sp>
      <p:sp>
        <p:nvSpPr>
          <p:cNvPr id="205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eaLnBrk="0" hangingPunct="0">
              <a:defRPr sz="1200"/>
            </a:lvl1pPr>
          </a:lstStyle>
          <a:p>
            <a:endParaRPr lang="en-CA"/>
          </a:p>
        </p:txBody>
      </p:sp>
      <p:sp>
        <p:nvSpPr>
          <p:cNvPr id="205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37EB7B8B-2E06-4247-90E9-54EE69ABBFEA}" type="slidenum">
              <a:rPr lang="en-CA"/>
              <a:pPr/>
              <a:t>‹#›</a:t>
            </a:fld>
            <a:endParaRPr lang="en-CA"/>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 charset="0"/>
        <a:ea typeface="ＭＳ Ｐゴシック" pitchFamily="1"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 charset="0"/>
        <a:ea typeface="ＭＳ Ｐゴシック" pitchFamily="1"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 charset="0"/>
        <a:ea typeface="ＭＳ Ｐゴシック" pitchFamily="1"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3DA625-1691-1748-AFD6-C959A5F0F3F6}" type="slidenum">
              <a:rPr lang="en-CA"/>
              <a:pPr/>
              <a:t>1</a:t>
            </a:fld>
            <a:endParaRPr lang="en-CA"/>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prstTxWarp prst="textNoShape">
              <a:avLst/>
            </a:prstTxWarp>
          </a:bodyPr>
          <a:lstStyle/>
          <a:p>
            <a:pPr algn="l"/>
            <a:endParaRPr kumimoji="1" lang="en-US"/>
          </a:p>
        </p:txBody>
      </p:sp>
      <p:sp>
        <p:nvSpPr>
          <p:cNvPr id="3075" name="Rectangle 3"/>
          <p:cNvSpPr>
            <a:spLocks noChangeArrowheads="1"/>
          </p:cNvSpPr>
          <p:nvPr/>
        </p:nvSpPr>
        <p:spPr bwMode="auto">
          <a:xfrm>
            <a:off x="381000" y="2438400"/>
            <a:ext cx="8761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prstTxWarp prst="textNoShape">
              <a:avLst/>
            </a:prstTxWarp>
          </a:bodyPr>
          <a:lstStyle/>
          <a:p>
            <a:pPr algn="l"/>
            <a:endParaRPr kumimoji="1" lang="en-US"/>
          </a:p>
        </p:txBody>
      </p:sp>
      <p:sp>
        <p:nvSpPr>
          <p:cNvPr id="3076" name="Rectangle 4"/>
          <p:cNvSpPr>
            <a:spLocks noGrp="1" noChangeArrowheads="1"/>
          </p:cNvSpPr>
          <p:nvPr>
            <p:ph type="ctrTitle" sz="quarter"/>
          </p:nvPr>
        </p:nvSpPr>
        <p:spPr>
          <a:xfrm>
            <a:off x="990600" y="2286000"/>
            <a:ext cx="7162800" cy="1143000"/>
          </a:xfrm>
        </p:spPr>
        <p:txBody>
          <a:bodyPr/>
          <a:lstStyle>
            <a:lvl1pPr>
              <a:defRPr/>
            </a:lvl1pPr>
          </a:lstStyle>
          <a:p>
            <a:r>
              <a:rPr lang="en-CA"/>
              <a:t>Click to edit Master title style</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 charset="2"/>
              <a:buNone/>
              <a:defRPr b="0">
                <a:latin typeface="Times New Roman" pitchFamily="1" charset="0"/>
              </a:defRPr>
            </a:lvl1pPr>
          </a:lstStyle>
          <a:p>
            <a:r>
              <a:rPr lang="en-CA"/>
              <a:t>Click to edit Master subtitle style</a:t>
            </a:r>
          </a:p>
        </p:txBody>
      </p:sp>
      <p:sp>
        <p:nvSpPr>
          <p:cNvPr id="3078" name="Rectangle 6"/>
          <p:cNvSpPr>
            <a:spLocks noGrp="1" noChangeArrowheads="1"/>
          </p:cNvSpPr>
          <p:nvPr>
            <p:ph type="dt" sz="quarter" idx="2"/>
          </p:nvPr>
        </p:nvSpPr>
        <p:spPr/>
        <p:txBody>
          <a:bodyPr/>
          <a:lstStyle>
            <a:lvl1pPr>
              <a:defRPr/>
            </a:lvl1pPr>
          </a:lstStyle>
          <a:p>
            <a:endParaRPr lang="en-CA"/>
          </a:p>
        </p:txBody>
      </p:sp>
      <p:sp>
        <p:nvSpPr>
          <p:cNvPr id="3079" name="Rectangle 7"/>
          <p:cNvSpPr>
            <a:spLocks noGrp="1" noChangeArrowheads="1"/>
          </p:cNvSpPr>
          <p:nvPr>
            <p:ph type="ftr" sz="quarter" idx="3"/>
          </p:nvPr>
        </p:nvSpPr>
        <p:spPr/>
        <p:txBody>
          <a:bodyPr/>
          <a:lstStyle>
            <a:lvl1pPr>
              <a:defRPr/>
            </a:lvl1pPr>
          </a:lstStyle>
          <a:p>
            <a:endParaRPr lang="en-CA"/>
          </a:p>
        </p:txBody>
      </p:sp>
      <p:sp>
        <p:nvSpPr>
          <p:cNvPr id="3080" name="Rectangle 8"/>
          <p:cNvSpPr>
            <a:spLocks noGrp="1" noChangeArrowheads="1"/>
          </p:cNvSpPr>
          <p:nvPr>
            <p:ph type="sldNum" sz="quarter" idx="4"/>
          </p:nvPr>
        </p:nvSpPr>
        <p:spPr/>
        <p:txBody>
          <a:bodyPr/>
          <a:lstStyle>
            <a:lvl1pPr>
              <a:defRPr/>
            </a:lvl1pPr>
          </a:lstStyle>
          <a:p>
            <a:fld id="{8176633B-B362-0F46-8C22-53A41893FAB7}" type="slidenum">
              <a:rPr lang="en-CA"/>
              <a:pPr/>
              <a:t>‹#›</a:t>
            </a:fld>
            <a:endParaRPr lang="en-CA"/>
          </a:p>
        </p:txBody>
      </p:sp>
      <p:sp>
        <p:nvSpPr>
          <p:cNvPr id="3081" name="Rectangle 9"/>
          <p:cNvSpPr>
            <a:spLocks noChangeArrowheads="1"/>
          </p:cNvSpPr>
          <p:nvPr/>
        </p:nvSpPr>
        <p:spPr bwMode="auto">
          <a:xfrm>
            <a:off x="0" y="3505200"/>
            <a:ext cx="4724400" cy="152400"/>
          </a:xfrm>
          <a:prstGeom prst="rect">
            <a:avLst/>
          </a:prstGeom>
          <a:solidFill>
            <a:schemeClr val="accent1">
              <a:alpha val="50000"/>
            </a:schemeClr>
          </a:solidFill>
          <a:ln w="9525">
            <a:noFill/>
            <a:miter lim="800000"/>
            <a:headEnd/>
            <a:tailEnd/>
          </a:ln>
          <a:effectLst/>
        </p:spPr>
        <p:txBody>
          <a:bodyPr>
            <a:prstTxWarp prst="textNoShape">
              <a:avLst/>
            </a:prstTxWarp>
          </a:bodyPr>
          <a:lstStyle/>
          <a:p>
            <a:pPr algn="l"/>
            <a:endParaRPr kumimoji="1"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smtClean="0"/>
            </a:lvl1pPr>
          </a:lstStyle>
          <a:p>
            <a:fld id="{926DDBD8-9A49-D845-8E77-9B15E0DABFE9}" type="slidenum">
              <a:rPr lang="en-CA"/>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smtClean="0"/>
            </a:lvl1pPr>
          </a:lstStyle>
          <a:p>
            <a:fld id="{A1AD1122-A139-C141-A0E1-B6148452D2E2}" type="slidenum">
              <a:rPr lang="en-CA"/>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smtClean="0"/>
            </a:lvl1pPr>
          </a:lstStyle>
          <a:p>
            <a:fld id="{E77F81E7-D9D7-854D-8CB2-48DC5B31E1C5}" type="slidenum">
              <a:rPr lang="en-CA"/>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smtClean="0"/>
            </a:lvl1pPr>
          </a:lstStyle>
          <a:p>
            <a:fld id="{5282C88B-A0CA-3C47-A6A6-BCB6023FEBD0}" type="slidenum">
              <a:rPr lang="en-CA"/>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CA"/>
          </a:p>
        </p:txBody>
      </p:sp>
      <p:sp>
        <p:nvSpPr>
          <p:cNvPr id="6" name="Footer Placeholder 5"/>
          <p:cNvSpPr>
            <a:spLocks noGrp="1"/>
          </p:cNvSpPr>
          <p:nvPr>
            <p:ph type="ftr" sz="quarter" idx="11"/>
          </p:nvPr>
        </p:nvSpPr>
        <p:spPr/>
        <p:txBody>
          <a:bodyPr/>
          <a:lstStyle>
            <a:lvl1pPr>
              <a:defRPr/>
            </a:lvl1pPr>
          </a:lstStyle>
          <a:p>
            <a:endParaRPr lang="en-CA"/>
          </a:p>
        </p:txBody>
      </p:sp>
      <p:sp>
        <p:nvSpPr>
          <p:cNvPr id="7" name="Slide Number Placeholder 6"/>
          <p:cNvSpPr>
            <a:spLocks noGrp="1"/>
          </p:cNvSpPr>
          <p:nvPr>
            <p:ph type="sldNum" sz="quarter" idx="12"/>
          </p:nvPr>
        </p:nvSpPr>
        <p:spPr/>
        <p:txBody>
          <a:bodyPr/>
          <a:lstStyle>
            <a:lvl1pPr>
              <a:defRPr smtClean="0"/>
            </a:lvl1pPr>
          </a:lstStyle>
          <a:p>
            <a:fld id="{AAAFFAAE-7F57-2E41-ACC6-A8CD41BA578C}" type="slidenum">
              <a:rPr lang="en-CA"/>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CA"/>
          </a:p>
        </p:txBody>
      </p:sp>
      <p:sp>
        <p:nvSpPr>
          <p:cNvPr id="8" name="Footer Placeholder 7"/>
          <p:cNvSpPr>
            <a:spLocks noGrp="1"/>
          </p:cNvSpPr>
          <p:nvPr>
            <p:ph type="ftr" sz="quarter" idx="11"/>
          </p:nvPr>
        </p:nvSpPr>
        <p:spPr/>
        <p:txBody>
          <a:bodyPr/>
          <a:lstStyle>
            <a:lvl1pPr>
              <a:defRPr/>
            </a:lvl1pPr>
          </a:lstStyle>
          <a:p>
            <a:endParaRPr lang="en-CA"/>
          </a:p>
        </p:txBody>
      </p:sp>
      <p:sp>
        <p:nvSpPr>
          <p:cNvPr id="9" name="Slide Number Placeholder 8"/>
          <p:cNvSpPr>
            <a:spLocks noGrp="1"/>
          </p:cNvSpPr>
          <p:nvPr>
            <p:ph type="sldNum" sz="quarter" idx="12"/>
          </p:nvPr>
        </p:nvSpPr>
        <p:spPr/>
        <p:txBody>
          <a:bodyPr/>
          <a:lstStyle>
            <a:lvl1pPr>
              <a:defRPr smtClean="0"/>
            </a:lvl1pPr>
          </a:lstStyle>
          <a:p>
            <a:fld id="{C59B9D30-DFB7-224C-92F6-E3204A168E7A}" type="slidenum">
              <a:rPr lang="en-CA"/>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CA"/>
          </a:p>
        </p:txBody>
      </p:sp>
      <p:sp>
        <p:nvSpPr>
          <p:cNvPr id="4" name="Footer Placeholder 3"/>
          <p:cNvSpPr>
            <a:spLocks noGrp="1"/>
          </p:cNvSpPr>
          <p:nvPr>
            <p:ph type="ftr" sz="quarter" idx="11"/>
          </p:nvPr>
        </p:nvSpPr>
        <p:spPr/>
        <p:txBody>
          <a:bodyPr/>
          <a:lstStyle>
            <a:lvl1pPr>
              <a:defRPr/>
            </a:lvl1pPr>
          </a:lstStyle>
          <a:p>
            <a:endParaRPr lang="en-CA"/>
          </a:p>
        </p:txBody>
      </p:sp>
      <p:sp>
        <p:nvSpPr>
          <p:cNvPr id="5" name="Slide Number Placeholder 4"/>
          <p:cNvSpPr>
            <a:spLocks noGrp="1"/>
          </p:cNvSpPr>
          <p:nvPr>
            <p:ph type="sldNum" sz="quarter" idx="12"/>
          </p:nvPr>
        </p:nvSpPr>
        <p:spPr/>
        <p:txBody>
          <a:bodyPr/>
          <a:lstStyle>
            <a:lvl1pPr>
              <a:defRPr smtClean="0"/>
            </a:lvl1pPr>
          </a:lstStyle>
          <a:p>
            <a:fld id="{1AE05084-775A-334E-B833-D600B86EFB69}" type="slidenum">
              <a:rPr lang="en-CA"/>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CA"/>
          </a:p>
        </p:txBody>
      </p:sp>
      <p:sp>
        <p:nvSpPr>
          <p:cNvPr id="3" name="Footer Placeholder 2"/>
          <p:cNvSpPr>
            <a:spLocks noGrp="1"/>
          </p:cNvSpPr>
          <p:nvPr>
            <p:ph type="ftr" sz="quarter" idx="11"/>
          </p:nvPr>
        </p:nvSpPr>
        <p:spPr/>
        <p:txBody>
          <a:bodyPr/>
          <a:lstStyle>
            <a:lvl1pPr>
              <a:defRPr/>
            </a:lvl1pPr>
          </a:lstStyle>
          <a:p>
            <a:endParaRPr lang="en-CA"/>
          </a:p>
        </p:txBody>
      </p:sp>
      <p:sp>
        <p:nvSpPr>
          <p:cNvPr id="4" name="Slide Number Placeholder 3"/>
          <p:cNvSpPr>
            <a:spLocks noGrp="1"/>
          </p:cNvSpPr>
          <p:nvPr>
            <p:ph type="sldNum" sz="quarter" idx="12"/>
          </p:nvPr>
        </p:nvSpPr>
        <p:spPr/>
        <p:txBody>
          <a:bodyPr/>
          <a:lstStyle>
            <a:lvl1pPr>
              <a:defRPr smtClean="0"/>
            </a:lvl1pPr>
          </a:lstStyle>
          <a:p>
            <a:fld id="{DF8CB27F-89DD-2240-A59A-DA839BE6DB4B}" type="slidenum">
              <a:rPr lang="en-CA"/>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CA"/>
          </a:p>
        </p:txBody>
      </p:sp>
      <p:sp>
        <p:nvSpPr>
          <p:cNvPr id="6" name="Footer Placeholder 5"/>
          <p:cNvSpPr>
            <a:spLocks noGrp="1"/>
          </p:cNvSpPr>
          <p:nvPr>
            <p:ph type="ftr" sz="quarter" idx="11"/>
          </p:nvPr>
        </p:nvSpPr>
        <p:spPr/>
        <p:txBody>
          <a:bodyPr/>
          <a:lstStyle>
            <a:lvl1pPr>
              <a:defRPr/>
            </a:lvl1pPr>
          </a:lstStyle>
          <a:p>
            <a:endParaRPr lang="en-CA"/>
          </a:p>
        </p:txBody>
      </p:sp>
      <p:sp>
        <p:nvSpPr>
          <p:cNvPr id="7" name="Slide Number Placeholder 6"/>
          <p:cNvSpPr>
            <a:spLocks noGrp="1"/>
          </p:cNvSpPr>
          <p:nvPr>
            <p:ph type="sldNum" sz="quarter" idx="12"/>
          </p:nvPr>
        </p:nvSpPr>
        <p:spPr/>
        <p:txBody>
          <a:bodyPr/>
          <a:lstStyle>
            <a:lvl1pPr>
              <a:defRPr smtClean="0"/>
            </a:lvl1pPr>
          </a:lstStyle>
          <a:p>
            <a:fld id="{C88F8F92-C937-2545-8AFB-930202BA7378}" type="slidenum">
              <a:rPr lang="en-CA"/>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CA"/>
          </a:p>
        </p:txBody>
      </p:sp>
      <p:sp>
        <p:nvSpPr>
          <p:cNvPr id="6" name="Footer Placeholder 5"/>
          <p:cNvSpPr>
            <a:spLocks noGrp="1"/>
          </p:cNvSpPr>
          <p:nvPr>
            <p:ph type="ftr" sz="quarter" idx="11"/>
          </p:nvPr>
        </p:nvSpPr>
        <p:spPr/>
        <p:txBody>
          <a:bodyPr/>
          <a:lstStyle>
            <a:lvl1pPr>
              <a:defRPr/>
            </a:lvl1pPr>
          </a:lstStyle>
          <a:p>
            <a:endParaRPr lang="en-CA"/>
          </a:p>
        </p:txBody>
      </p:sp>
      <p:sp>
        <p:nvSpPr>
          <p:cNvPr id="7" name="Slide Number Placeholder 6"/>
          <p:cNvSpPr>
            <a:spLocks noGrp="1"/>
          </p:cNvSpPr>
          <p:nvPr>
            <p:ph type="sldNum" sz="quarter" idx="12"/>
          </p:nvPr>
        </p:nvSpPr>
        <p:spPr/>
        <p:txBody>
          <a:bodyPr/>
          <a:lstStyle>
            <a:lvl1pPr>
              <a:defRPr smtClean="0"/>
            </a:lvl1pPr>
          </a:lstStyle>
          <a:p>
            <a:fld id="{71F33310-3327-B447-A8A4-D0308A788933}" type="slidenum">
              <a:rPr lang="en-CA"/>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bg1"/>
            </a:gs>
            <a:gs pos="100000">
              <a:schemeClr val="bg1">
                <a:gamma/>
                <a:shade val="78824"/>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prstTxWarp prst="textNoShape">
              <a:avLst/>
            </a:prstTxWarp>
          </a:bodyPr>
          <a:lstStyle/>
          <a:p>
            <a:pPr algn="l"/>
            <a:endParaRPr kumimoji="1" lang="en-US"/>
          </a:p>
        </p:txBody>
      </p:sp>
      <p:sp>
        <p:nvSpPr>
          <p:cNvPr id="1027" name="Rectangle 3"/>
          <p:cNvSpPr>
            <a:spLocks noChangeArrowheads="1"/>
          </p:cNvSpPr>
          <p:nvPr/>
        </p:nvSpPr>
        <p:spPr bwMode="auto">
          <a:xfrm>
            <a:off x="152400" y="1752600"/>
            <a:ext cx="4724400" cy="152400"/>
          </a:xfrm>
          <a:prstGeom prst="rect">
            <a:avLst/>
          </a:prstGeom>
          <a:solidFill>
            <a:schemeClr val="accent1">
              <a:alpha val="50000"/>
            </a:schemeClr>
          </a:solidFill>
          <a:ln w="9525">
            <a:noFill/>
            <a:miter lim="800000"/>
            <a:headEnd/>
            <a:tailEnd/>
          </a:ln>
          <a:effectLst/>
        </p:spPr>
        <p:txBody>
          <a:bodyPr>
            <a:prstTxWarp prst="textNoShape">
              <a:avLst/>
            </a:prstTxWarp>
          </a:bodyPr>
          <a:lstStyle/>
          <a:p>
            <a:pPr algn="l"/>
            <a:endParaRPr kumimoji="1" lang="en-US"/>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prstTxWarp prst="textNoShape">
              <a:avLst/>
            </a:prstTxWarp>
          </a:bodyPr>
          <a:lstStyle/>
          <a:p>
            <a:pPr algn="l"/>
            <a:endParaRPr kumimoji="1" lang="en-US"/>
          </a:p>
        </p:txBody>
      </p:sp>
      <p:sp>
        <p:nvSpPr>
          <p:cNvPr id="102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prstTxWarp prst="textNoShape">
              <a:avLst/>
            </a:prstTxWarp>
          </a:bodyPr>
          <a:lstStyle/>
          <a:p>
            <a:pPr algn="l"/>
            <a:endParaRPr kumimoji="1" lang="en-US"/>
          </a:p>
        </p:txBody>
      </p:sp>
      <p:sp>
        <p:nvSpPr>
          <p:cNvPr id="103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CA"/>
              <a:t>Click to edit Master title style</a:t>
            </a:r>
          </a:p>
        </p:txBody>
      </p:sp>
      <p:sp>
        <p:nvSpPr>
          <p:cNvPr id="1031" name="Rectangle 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103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lvl1pPr>
          </a:lstStyle>
          <a:p>
            <a:endParaRPr lang="en-CA"/>
          </a:p>
        </p:txBody>
      </p:sp>
      <p:sp>
        <p:nvSpPr>
          <p:cNvPr id="103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vl1pPr>
          </a:lstStyle>
          <a:p>
            <a:endParaRPr lang="en-CA"/>
          </a:p>
        </p:txBody>
      </p:sp>
      <p:sp>
        <p:nvSpPr>
          <p:cNvPr id="103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fld id="{616CDD19-8A9C-8F42-B7BC-CD9CD93B0811}" type="slidenum">
              <a:rPr lang="en-CA"/>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FFFFFF"/>
            </a:outerShdw>
          </a:effectLst>
          <a:latin typeface="Times New Roman" pitchFamily="1" charset="0"/>
        </a:defRPr>
      </a:lvl2pPr>
      <a:lvl3pPr algn="l" rtl="0" fontAlgn="base">
        <a:spcBef>
          <a:spcPct val="0"/>
        </a:spcBef>
        <a:spcAft>
          <a:spcPct val="0"/>
        </a:spcAft>
        <a:defRPr sz="4400">
          <a:solidFill>
            <a:schemeClr val="tx2"/>
          </a:solidFill>
          <a:effectLst>
            <a:outerShdw blurRad="38100" dist="38100" dir="2700000" algn="tl">
              <a:srgbClr val="FFFFFF"/>
            </a:outerShdw>
          </a:effectLst>
          <a:latin typeface="Times New Roman" pitchFamily="1" charset="0"/>
        </a:defRPr>
      </a:lvl3pPr>
      <a:lvl4pPr algn="l" rtl="0" fontAlgn="base">
        <a:spcBef>
          <a:spcPct val="0"/>
        </a:spcBef>
        <a:spcAft>
          <a:spcPct val="0"/>
        </a:spcAft>
        <a:defRPr sz="4400">
          <a:solidFill>
            <a:schemeClr val="tx2"/>
          </a:solidFill>
          <a:effectLst>
            <a:outerShdw blurRad="38100" dist="38100" dir="2700000" algn="tl">
              <a:srgbClr val="FFFFFF"/>
            </a:outerShdw>
          </a:effectLst>
          <a:latin typeface="Times New Roman" pitchFamily="1" charset="0"/>
        </a:defRPr>
      </a:lvl4pPr>
      <a:lvl5pPr algn="l" rtl="0" fontAlgn="base">
        <a:spcBef>
          <a:spcPct val="0"/>
        </a:spcBef>
        <a:spcAft>
          <a:spcPct val="0"/>
        </a:spcAft>
        <a:defRPr sz="4400">
          <a:solidFill>
            <a:schemeClr val="tx2"/>
          </a:solidFill>
          <a:effectLst>
            <a:outerShdw blurRad="38100" dist="38100" dir="2700000" algn="tl">
              <a:srgbClr val="FFFFFF"/>
            </a:outerShdw>
          </a:effectLst>
          <a:latin typeface="Times New Roman" pitchFamily="1" charset="0"/>
        </a:defRPr>
      </a:lvl5pPr>
      <a:lvl6pPr marL="457200" algn="l" rtl="0" fontAlgn="base">
        <a:spcBef>
          <a:spcPct val="0"/>
        </a:spcBef>
        <a:spcAft>
          <a:spcPct val="0"/>
        </a:spcAft>
        <a:defRPr sz="4400">
          <a:solidFill>
            <a:schemeClr val="tx2"/>
          </a:solidFill>
          <a:effectLst>
            <a:outerShdw blurRad="38100" dist="38100" dir="2700000" algn="tl">
              <a:srgbClr val="FFFFFF"/>
            </a:outerShdw>
          </a:effectLst>
          <a:latin typeface="Times New Roman" pitchFamily="1" charset="0"/>
        </a:defRPr>
      </a:lvl6pPr>
      <a:lvl7pPr marL="914400" algn="l" rtl="0" fontAlgn="base">
        <a:spcBef>
          <a:spcPct val="0"/>
        </a:spcBef>
        <a:spcAft>
          <a:spcPct val="0"/>
        </a:spcAft>
        <a:defRPr sz="4400">
          <a:solidFill>
            <a:schemeClr val="tx2"/>
          </a:solidFill>
          <a:effectLst>
            <a:outerShdw blurRad="38100" dist="38100" dir="2700000" algn="tl">
              <a:srgbClr val="FFFFFF"/>
            </a:outerShdw>
          </a:effectLst>
          <a:latin typeface="Times New Roman" pitchFamily="1" charset="0"/>
        </a:defRPr>
      </a:lvl7pPr>
      <a:lvl8pPr marL="1371600" algn="l" rtl="0" fontAlgn="base">
        <a:spcBef>
          <a:spcPct val="0"/>
        </a:spcBef>
        <a:spcAft>
          <a:spcPct val="0"/>
        </a:spcAft>
        <a:defRPr sz="4400">
          <a:solidFill>
            <a:schemeClr val="tx2"/>
          </a:solidFill>
          <a:effectLst>
            <a:outerShdw blurRad="38100" dist="38100" dir="2700000" algn="tl">
              <a:srgbClr val="FFFFFF"/>
            </a:outerShdw>
          </a:effectLst>
          <a:latin typeface="Times New Roman" pitchFamily="1" charset="0"/>
        </a:defRPr>
      </a:lvl8pPr>
      <a:lvl9pPr marL="1828800" algn="l" rtl="0" fontAlgn="base">
        <a:spcBef>
          <a:spcPct val="0"/>
        </a:spcBef>
        <a:spcAft>
          <a:spcPct val="0"/>
        </a:spcAft>
        <a:defRPr sz="4400">
          <a:solidFill>
            <a:schemeClr val="tx2"/>
          </a:solidFill>
          <a:effectLst>
            <a:outerShdw blurRad="38100" dist="38100" dir="2700000" algn="tl">
              <a:srgbClr val="FFFFFF"/>
            </a:outerShdw>
          </a:effectLst>
          <a:latin typeface="Times New Roman" pitchFamily="1" charset="0"/>
        </a:defRPr>
      </a:lvl9pPr>
    </p:titleStyle>
    <p:bodyStyle>
      <a:lvl1pPr marL="342900" indent="-342900" algn="l" rtl="0" fontAlgn="base">
        <a:spcBef>
          <a:spcPct val="20000"/>
        </a:spcBef>
        <a:spcAft>
          <a:spcPct val="0"/>
        </a:spcAft>
        <a:buClr>
          <a:schemeClr val="accent2"/>
        </a:buClr>
        <a:buSzPct val="80000"/>
        <a:buFont typeface="Wingdings" pitchFamily="1" charset="2"/>
        <a:buChar char="l"/>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ＭＳ Ｐゴシック" pitchFamily="1" charset="-128"/>
        </a:defRPr>
      </a:lvl2pPr>
      <a:lvl3pPr marL="1143000" indent="-228600" algn="l" rtl="0" fontAlgn="base">
        <a:spcBef>
          <a:spcPct val="20000"/>
        </a:spcBef>
        <a:spcAft>
          <a:spcPct val="0"/>
        </a:spcAft>
        <a:buClr>
          <a:schemeClr val="accent2"/>
        </a:buClr>
        <a:buChar char="•"/>
        <a:defRPr sz="2400" b="1">
          <a:solidFill>
            <a:schemeClr val="tx1"/>
          </a:solidFill>
          <a:latin typeface="+mn-lt"/>
          <a:ea typeface="ＭＳ Ｐゴシック" pitchFamily="1" charset="-128"/>
        </a:defRPr>
      </a:lvl3pPr>
      <a:lvl4pPr marL="1600200" indent="-228600" algn="l" rtl="0" fontAlgn="base">
        <a:spcBef>
          <a:spcPct val="20000"/>
        </a:spcBef>
        <a:spcAft>
          <a:spcPct val="0"/>
        </a:spcAft>
        <a:buChar char="–"/>
        <a:defRPr sz="2000" b="1">
          <a:solidFill>
            <a:schemeClr val="tx1"/>
          </a:solidFill>
          <a:latin typeface="+mn-lt"/>
          <a:ea typeface="ＭＳ Ｐゴシック" pitchFamily="1" charset="-128"/>
        </a:defRPr>
      </a:lvl4pPr>
      <a:lvl5pPr marL="2057400" indent="-228600" algn="l" rtl="0" fontAlgn="base">
        <a:spcBef>
          <a:spcPct val="20000"/>
        </a:spcBef>
        <a:spcAft>
          <a:spcPct val="0"/>
        </a:spcAft>
        <a:buClr>
          <a:schemeClr val="accent2"/>
        </a:buClr>
        <a:buChar char="•"/>
        <a:defRPr sz="2000" b="1">
          <a:solidFill>
            <a:schemeClr val="tx1"/>
          </a:solidFill>
          <a:latin typeface="+mn-lt"/>
          <a:ea typeface="ＭＳ Ｐゴシック" pitchFamily="1" charset="-128"/>
        </a:defRPr>
      </a:lvl5pPr>
      <a:lvl6pPr marL="2514600" indent="-228600" algn="l" rtl="0" fontAlgn="base">
        <a:spcBef>
          <a:spcPct val="20000"/>
        </a:spcBef>
        <a:spcAft>
          <a:spcPct val="0"/>
        </a:spcAft>
        <a:buClr>
          <a:schemeClr val="accent2"/>
        </a:buClr>
        <a:buChar char="•"/>
        <a:defRPr sz="2000" b="1">
          <a:solidFill>
            <a:schemeClr val="tx1"/>
          </a:solidFill>
          <a:latin typeface="+mn-lt"/>
          <a:ea typeface="ＭＳ Ｐゴシック" pitchFamily="1" charset="-128"/>
        </a:defRPr>
      </a:lvl6pPr>
      <a:lvl7pPr marL="2971800" indent="-228600" algn="l" rtl="0" fontAlgn="base">
        <a:spcBef>
          <a:spcPct val="20000"/>
        </a:spcBef>
        <a:spcAft>
          <a:spcPct val="0"/>
        </a:spcAft>
        <a:buClr>
          <a:schemeClr val="accent2"/>
        </a:buClr>
        <a:buChar char="•"/>
        <a:defRPr sz="2000" b="1">
          <a:solidFill>
            <a:schemeClr val="tx1"/>
          </a:solidFill>
          <a:latin typeface="+mn-lt"/>
          <a:ea typeface="ＭＳ Ｐゴシック" pitchFamily="1" charset="-128"/>
        </a:defRPr>
      </a:lvl7pPr>
      <a:lvl8pPr marL="3429000" indent="-228600" algn="l" rtl="0" fontAlgn="base">
        <a:spcBef>
          <a:spcPct val="20000"/>
        </a:spcBef>
        <a:spcAft>
          <a:spcPct val="0"/>
        </a:spcAft>
        <a:buClr>
          <a:schemeClr val="accent2"/>
        </a:buClr>
        <a:buChar char="•"/>
        <a:defRPr sz="2000" b="1">
          <a:solidFill>
            <a:schemeClr val="tx1"/>
          </a:solidFill>
          <a:latin typeface="+mn-lt"/>
          <a:ea typeface="ＭＳ Ｐゴシック" pitchFamily="1" charset="-128"/>
        </a:defRPr>
      </a:lvl8pPr>
      <a:lvl9pPr marL="3886200" indent="-228600" algn="l" rtl="0" fontAlgn="base">
        <a:spcBef>
          <a:spcPct val="20000"/>
        </a:spcBef>
        <a:spcAft>
          <a:spcPct val="0"/>
        </a:spcAft>
        <a:buClr>
          <a:schemeClr val="accent2"/>
        </a:buClr>
        <a:buChar char="•"/>
        <a:defRPr sz="2000" b="1">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gi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2.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gi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gi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gif"/><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gif"/><Relationship Id="rId3" Type="http://schemas.openxmlformats.org/officeDocument/2006/relationships/image" Target="../media/image22.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 Id="rId3" Type="http://schemas.openxmlformats.org/officeDocument/2006/relationships/image" Target="../media/image2.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2.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2.gi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gif"/><Relationship Id="rId1" Type="http://schemas.openxmlformats.org/officeDocument/2006/relationships/slideLayout" Target="../slideLayouts/slideLayout2.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100" name="Rectangle 4"/>
          <p:cNvSpPr>
            <a:spLocks noGrp="1" noChangeArrowheads="1"/>
          </p:cNvSpPr>
          <p:nvPr>
            <p:ph type="ctrTitle"/>
          </p:nvPr>
        </p:nvSpPr>
        <p:spPr>
          <a:xfrm>
            <a:off x="685800" y="1295400"/>
            <a:ext cx="7772400" cy="1143000"/>
          </a:xfrm>
        </p:spPr>
        <p:txBody>
          <a:bodyPr/>
          <a:lstStyle/>
          <a:p>
            <a:r>
              <a:rPr lang="en-US" b="1" dirty="0">
                <a:latin typeface="+mn-lt"/>
              </a:rPr>
              <a:t>ARES</a:t>
            </a:r>
            <a:r>
              <a:rPr lang="en-CA" b="1" dirty="0">
                <a:latin typeface="+mn-lt"/>
              </a:rPr>
              <a:t> </a:t>
            </a:r>
            <a:r>
              <a:rPr lang="en-US" b="1" dirty="0">
                <a:latin typeface="+mn-lt"/>
              </a:rPr>
              <a:t>– An </a:t>
            </a:r>
            <a:r>
              <a:rPr lang="en-CA" b="1" dirty="0">
                <a:latin typeface="+mn-lt"/>
              </a:rPr>
              <a:t>Overview</a:t>
            </a:r>
          </a:p>
        </p:txBody>
      </p:sp>
      <p:sp>
        <p:nvSpPr>
          <p:cNvPr id="4101" name="Rectangle 5"/>
          <p:cNvSpPr>
            <a:spLocks noGrp="1" noChangeArrowheads="1"/>
          </p:cNvSpPr>
          <p:nvPr>
            <p:ph type="subTitle" idx="1"/>
          </p:nvPr>
        </p:nvSpPr>
        <p:spPr>
          <a:xfrm>
            <a:off x="1752600" y="3733800"/>
            <a:ext cx="7391400" cy="2971800"/>
          </a:xfrm>
        </p:spPr>
        <p:txBody>
          <a:bodyPr/>
          <a:lstStyle/>
          <a:p>
            <a:r>
              <a:rPr lang="en-US" dirty="0">
                <a:latin typeface="+mn-lt"/>
              </a:rPr>
              <a:t>Amateur Radio Emergency Service</a:t>
            </a:r>
            <a:endParaRPr lang="en-CA" dirty="0" smtClean="0">
              <a:latin typeface="+mn-lt"/>
            </a:endParaRPr>
          </a:p>
          <a:p>
            <a:r>
              <a:rPr lang="en-US" sz="2000" dirty="0" smtClean="0">
                <a:latin typeface="+mn-lt"/>
              </a:rPr>
              <a:t>Presented by</a:t>
            </a:r>
          </a:p>
          <a:p>
            <a:r>
              <a:rPr lang="en-US" sz="2000" dirty="0" smtClean="0">
                <a:latin typeface="+mn-lt"/>
              </a:rPr>
              <a:t>Woody Linton VE3JJA</a:t>
            </a:r>
          </a:p>
          <a:p>
            <a:endParaRPr lang="en-CA" sz="2400" b="1" u="sng" dirty="0"/>
          </a:p>
        </p:txBody>
      </p:sp>
      <p:pic>
        <p:nvPicPr>
          <p:cNvPr id="4107" name="Picture 11" descr="125bl"/>
          <p:cNvPicPr>
            <a:picLocks noChangeAspect="1" noChangeArrowheads="1"/>
          </p:cNvPicPr>
          <p:nvPr/>
        </p:nvPicPr>
        <p:blipFill>
          <a:blip r:embed="rId3"/>
          <a:srcRect/>
          <a:stretch>
            <a:fillRect/>
          </a:stretch>
        </p:blipFill>
        <p:spPr bwMode="auto">
          <a:xfrm>
            <a:off x="7729538" y="0"/>
            <a:ext cx="1414462" cy="1676400"/>
          </a:xfrm>
          <a:prstGeom prst="rect">
            <a:avLst/>
          </a:prstGeom>
          <a:noFill/>
        </p:spPr>
      </p:pic>
      <p:pic>
        <p:nvPicPr>
          <p:cNvPr id="5" name="Picture 4" descr="ares logo 17 Sep 19_ca.gif"/>
          <p:cNvPicPr>
            <a:picLocks noChangeAspect="1"/>
          </p:cNvPicPr>
          <p:nvPr/>
        </p:nvPicPr>
        <p:blipFill>
          <a:blip r:embed="rId4"/>
          <a:stretch>
            <a:fillRect/>
          </a:stretch>
        </p:blipFill>
        <p:spPr>
          <a:xfrm>
            <a:off x="457200" y="152400"/>
            <a:ext cx="1363662" cy="13636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107"/>
                                        </p:tgtEl>
                                        <p:attrNameLst>
                                          <p:attrName>style.visibility</p:attrName>
                                        </p:attrNameLst>
                                      </p:cBhvr>
                                      <p:to>
                                        <p:strVal val="visible"/>
                                      </p:to>
                                    </p:set>
                                    <p:anim calcmode="lin" valueType="num">
                                      <p:cBhvr additive="base">
                                        <p:cTn id="7" dur="500" fill="hold"/>
                                        <p:tgtEl>
                                          <p:spTgt spid="4107"/>
                                        </p:tgtEl>
                                        <p:attrNameLst>
                                          <p:attrName>ppt_x</p:attrName>
                                        </p:attrNameLst>
                                      </p:cBhvr>
                                      <p:tavLst>
                                        <p:tav tm="0">
                                          <p:val>
                                            <p:strVal val="#ppt_x"/>
                                          </p:val>
                                        </p:tav>
                                        <p:tav tm="100000">
                                          <p:val>
                                            <p:strVal val="#ppt_x"/>
                                          </p:val>
                                        </p:tav>
                                      </p:tavLst>
                                    </p:anim>
                                    <p:anim calcmode="lin" valueType="num">
                                      <p:cBhvr additive="base">
                                        <p:cTn id="8" dur="500" fill="hold"/>
                                        <p:tgtEl>
                                          <p:spTgt spid="410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iterate type="wd">
                                    <p:tmAbs val="300"/>
                                  </p:iterate>
                                  <p:childTnLst>
                                    <p:set>
                                      <p:cBhvr>
                                        <p:cTn id="11" dur="1" fill="hold">
                                          <p:stCondLst>
                                            <p:cond delay="299"/>
                                          </p:stCondLst>
                                        </p:cTn>
                                        <p:tgtEl>
                                          <p:spTgt spid="4100"/>
                                        </p:tgtEl>
                                        <p:attrNameLst>
                                          <p:attrName>style.visibility</p:attrName>
                                        </p:attrNameLst>
                                      </p:cBhvr>
                                      <p:to>
                                        <p:strVal val="visible"/>
                                      </p:to>
                                    </p:set>
                                  </p:childTnLst>
                                </p:cTn>
                              </p:par>
                            </p:childTnLst>
                          </p:cTn>
                        </p:par>
                        <p:par>
                          <p:cTn id="12" fill="hold">
                            <p:stCondLst>
                              <p:cond delay="1700"/>
                            </p:stCondLst>
                            <p:childTnLst>
                              <p:par>
                                <p:cTn id="13" presetID="1" presetClass="entr" presetSubtype="0" fill="hold" grpId="0" nodeType="afterEffect">
                                  <p:stCondLst>
                                    <p:cond delay="0"/>
                                  </p:stCondLst>
                                  <p:childTnLst>
                                    <p:set>
                                      <p:cBhvr>
                                        <p:cTn id="14" dur="1" fill="hold">
                                          <p:stCondLst>
                                            <p:cond delay="499"/>
                                          </p:stCondLst>
                                        </p:cTn>
                                        <p:tgtEl>
                                          <p:spTgt spid="4101">
                                            <p:txEl>
                                              <p:pRg st="0" end="0"/>
                                            </p:txEl>
                                          </p:spTgt>
                                        </p:tgtEl>
                                        <p:attrNameLst>
                                          <p:attrName>style.visibility</p:attrName>
                                        </p:attrNameLst>
                                      </p:cBhvr>
                                      <p:to>
                                        <p:strVal val="visible"/>
                                      </p:to>
                                    </p:set>
                                  </p:childTnLst>
                                </p:cTn>
                              </p:par>
                            </p:childTnLst>
                          </p:cTn>
                        </p:par>
                        <p:par>
                          <p:cTn id="15" fill="hold">
                            <p:stCondLst>
                              <p:cond delay="2200"/>
                            </p:stCondLst>
                            <p:childTnLst>
                              <p:par>
                                <p:cTn id="16" presetID="1" presetClass="entr" presetSubtype="0" fill="hold" grpId="0" nodeType="afterEffect">
                                  <p:stCondLst>
                                    <p:cond delay="0"/>
                                  </p:stCondLst>
                                  <p:childTnLst>
                                    <p:set>
                                      <p:cBhvr>
                                        <p:cTn id="17" dur="1" fill="hold">
                                          <p:stCondLst>
                                            <p:cond delay="499"/>
                                          </p:stCondLst>
                                        </p:cTn>
                                        <p:tgtEl>
                                          <p:spTgt spid="4101">
                                            <p:txEl>
                                              <p:pRg st="1" end="1"/>
                                            </p:txEl>
                                          </p:spTgt>
                                        </p:tgtEl>
                                        <p:attrNameLst>
                                          <p:attrName>style.visibility</p:attrName>
                                        </p:attrNameLst>
                                      </p:cBhvr>
                                      <p:to>
                                        <p:strVal val="visible"/>
                                      </p:to>
                                    </p:set>
                                  </p:childTnLst>
                                </p:cTn>
                              </p:par>
                            </p:childTnLst>
                          </p:cTn>
                        </p:par>
                        <p:par>
                          <p:cTn id="18" fill="hold">
                            <p:stCondLst>
                              <p:cond delay="2700"/>
                            </p:stCondLst>
                            <p:childTnLst>
                              <p:par>
                                <p:cTn id="19" presetID="1" presetClass="entr" presetSubtype="0" fill="hold" grpId="0" nodeType="afterEffect">
                                  <p:stCondLst>
                                    <p:cond delay="0"/>
                                  </p:stCondLst>
                                  <p:childTnLst>
                                    <p:set>
                                      <p:cBhvr>
                                        <p:cTn id="20" dur="1" fill="hold">
                                          <p:stCondLst>
                                            <p:cond delay="499"/>
                                          </p:stCondLst>
                                        </p:cTn>
                                        <p:tgtEl>
                                          <p:spTgt spid="410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P spid="4101" grpId="0" build="p" autoUpdateAnimBg="0" advAuto="0"/>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RIGHT HERE IN MANITOBA</a:t>
            </a:r>
            <a:endParaRPr lang="en-US" dirty="0">
              <a:latin typeface="+mn-lt"/>
            </a:endParaRPr>
          </a:p>
        </p:txBody>
      </p:sp>
      <p:pic>
        <p:nvPicPr>
          <p:cNvPr id="4" name="Content Placeholder 3" descr="Screen Shot 2019-12-31 at 11.42.33 AM.png"/>
          <p:cNvPicPr>
            <a:picLocks noGrp="1" noChangeAspect="1"/>
          </p:cNvPicPr>
          <p:nvPr>
            <p:ph idx="1"/>
          </p:nvPr>
        </p:nvPicPr>
        <p:blipFill>
          <a:blip r:embed="rId2"/>
          <a:srcRect l="-2995" r="-2995"/>
          <a:stretch>
            <a:fillRect/>
          </a:stretch>
        </p:blipFill>
        <p:spPr>
          <a:xfrm>
            <a:off x="762000" y="1752600"/>
            <a:ext cx="4030131" cy="2133599"/>
          </a:xfrm>
        </p:spPr>
      </p:pic>
      <p:pic>
        <p:nvPicPr>
          <p:cNvPr id="5" name="Picture 4" descr="Screen Shot 2019-12-31 at 11.55.13 AM.png"/>
          <p:cNvPicPr>
            <a:picLocks noChangeAspect="1"/>
          </p:cNvPicPr>
          <p:nvPr/>
        </p:nvPicPr>
        <p:blipFill>
          <a:blip r:embed="rId3"/>
          <a:stretch>
            <a:fillRect/>
          </a:stretch>
        </p:blipFill>
        <p:spPr>
          <a:xfrm>
            <a:off x="762000" y="4191000"/>
            <a:ext cx="4114800" cy="2304518"/>
          </a:xfrm>
          <a:prstGeom prst="rect">
            <a:avLst/>
          </a:prstGeom>
        </p:spPr>
      </p:pic>
      <p:pic>
        <p:nvPicPr>
          <p:cNvPr id="6" name="Picture 5" descr="Screen Shot 2019-12-31 at 11.56.52 AM.png"/>
          <p:cNvPicPr>
            <a:picLocks noChangeAspect="1"/>
          </p:cNvPicPr>
          <p:nvPr/>
        </p:nvPicPr>
        <p:blipFill>
          <a:blip r:embed="rId4"/>
          <a:stretch>
            <a:fillRect/>
          </a:stretch>
        </p:blipFill>
        <p:spPr>
          <a:xfrm>
            <a:off x="5105400" y="4572000"/>
            <a:ext cx="3657600" cy="2037145"/>
          </a:xfrm>
          <a:prstGeom prst="rect">
            <a:avLst/>
          </a:prstGeom>
        </p:spPr>
      </p:pic>
      <p:pic>
        <p:nvPicPr>
          <p:cNvPr id="7" name="Picture 6" descr="Screen Shot 2019-12-31 at 12.01.19 PM.png"/>
          <p:cNvPicPr>
            <a:picLocks noChangeAspect="1"/>
          </p:cNvPicPr>
          <p:nvPr/>
        </p:nvPicPr>
        <p:blipFill>
          <a:blip r:embed="rId5"/>
          <a:stretch>
            <a:fillRect/>
          </a:stretch>
        </p:blipFill>
        <p:spPr>
          <a:xfrm>
            <a:off x="5410200" y="1843596"/>
            <a:ext cx="2971800" cy="249284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algn="ctr"/>
            <a:r>
              <a:rPr lang="en-US" b="1" dirty="0">
                <a:latin typeface="+mn-lt"/>
              </a:rPr>
              <a:t>WHAT IS A.R.E.S. ?</a:t>
            </a:r>
            <a:endParaRPr lang="en-CA" b="1" dirty="0">
              <a:latin typeface="+mn-lt"/>
            </a:endParaRPr>
          </a:p>
        </p:txBody>
      </p:sp>
      <p:sp>
        <p:nvSpPr>
          <p:cNvPr id="110595" name="Rectangle 3"/>
          <p:cNvSpPr>
            <a:spLocks noGrp="1" noChangeArrowheads="1"/>
          </p:cNvSpPr>
          <p:nvPr>
            <p:ph type="body" idx="1"/>
          </p:nvPr>
        </p:nvSpPr>
        <p:spPr>
          <a:xfrm>
            <a:off x="1447800" y="1981200"/>
            <a:ext cx="7010400" cy="4114800"/>
          </a:xfrm>
        </p:spPr>
        <p:txBody>
          <a:bodyPr/>
          <a:lstStyle/>
          <a:p>
            <a:pPr>
              <a:lnSpc>
                <a:spcPct val="90000"/>
              </a:lnSpc>
            </a:pPr>
            <a:r>
              <a:rPr lang="en-US" sz="3600" i="1">
                <a:solidFill>
                  <a:schemeClr val="hlink"/>
                </a:solidFill>
              </a:rPr>
              <a:t>A</a:t>
            </a:r>
            <a:r>
              <a:rPr lang="en-US"/>
              <a:t>mateur</a:t>
            </a:r>
          </a:p>
          <a:p>
            <a:pPr>
              <a:lnSpc>
                <a:spcPct val="90000"/>
              </a:lnSpc>
              <a:buFont typeface="Wingdings" pitchFamily="1" charset="2"/>
              <a:buNone/>
            </a:pPr>
            <a:endParaRPr lang="en-US"/>
          </a:p>
          <a:p>
            <a:pPr>
              <a:lnSpc>
                <a:spcPct val="90000"/>
              </a:lnSpc>
            </a:pPr>
            <a:r>
              <a:rPr lang="en-US" sz="3600" i="1">
                <a:solidFill>
                  <a:schemeClr val="hlink"/>
                </a:solidFill>
              </a:rPr>
              <a:t>R</a:t>
            </a:r>
            <a:r>
              <a:rPr lang="en-US"/>
              <a:t>adio</a:t>
            </a:r>
          </a:p>
          <a:p>
            <a:pPr>
              <a:lnSpc>
                <a:spcPct val="90000"/>
              </a:lnSpc>
              <a:buFont typeface="Wingdings" pitchFamily="1" charset="2"/>
              <a:buNone/>
            </a:pPr>
            <a:endParaRPr lang="en-US"/>
          </a:p>
          <a:p>
            <a:pPr>
              <a:lnSpc>
                <a:spcPct val="90000"/>
              </a:lnSpc>
            </a:pPr>
            <a:r>
              <a:rPr lang="en-US" sz="3600" i="1">
                <a:solidFill>
                  <a:schemeClr val="hlink"/>
                </a:solidFill>
              </a:rPr>
              <a:t>E</a:t>
            </a:r>
            <a:r>
              <a:rPr lang="en-US"/>
              <a:t>mergency</a:t>
            </a:r>
          </a:p>
          <a:p>
            <a:pPr>
              <a:lnSpc>
                <a:spcPct val="90000"/>
              </a:lnSpc>
              <a:buFont typeface="Wingdings" pitchFamily="1" charset="2"/>
              <a:buNone/>
            </a:pPr>
            <a:r>
              <a:rPr lang="en-US"/>
              <a:t> </a:t>
            </a:r>
          </a:p>
          <a:p>
            <a:pPr>
              <a:lnSpc>
                <a:spcPct val="90000"/>
              </a:lnSpc>
            </a:pPr>
            <a:r>
              <a:rPr lang="en-US" sz="3600" i="1">
                <a:solidFill>
                  <a:schemeClr val="hlink"/>
                </a:solidFill>
              </a:rPr>
              <a:t>S</a:t>
            </a:r>
            <a:r>
              <a:rPr lang="en-US"/>
              <a:t>ervice</a:t>
            </a:r>
            <a:endParaRPr lang="en-CA"/>
          </a:p>
        </p:txBody>
      </p:sp>
      <p:pic>
        <p:nvPicPr>
          <p:cNvPr id="5" name="Picture 4" descr="ares logo 17 Sep 19_ca.gif"/>
          <p:cNvPicPr>
            <a:picLocks noChangeAspect="1"/>
          </p:cNvPicPr>
          <p:nvPr/>
        </p:nvPicPr>
        <p:blipFill>
          <a:blip r:embed="rId2"/>
          <a:stretch>
            <a:fillRect/>
          </a:stretch>
        </p:blipFill>
        <p:spPr>
          <a:xfrm>
            <a:off x="152401" y="152401"/>
            <a:ext cx="1524000" cy="1524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0594"/>
                                        </p:tgtEl>
                                        <p:attrNameLst>
                                          <p:attrName>style.visibility</p:attrName>
                                        </p:attrNameLst>
                                      </p:cBhvr>
                                      <p:to>
                                        <p:strVal val="visible"/>
                                      </p:to>
                                    </p:set>
                                    <p:anim calcmode="lin" valueType="num">
                                      <p:cBhvr>
                                        <p:cTn id="7" dur="500" fill="hold"/>
                                        <p:tgtEl>
                                          <p:spTgt spid="110594"/>
                                        </p:tgtEl>
                                        <p:attrNameLst>
                                          <p:attrName>ppt_w</p:attrName>
                                        </p:attrNameLst>
                                      </p:cBhvr>
                                      <p:tavLst>
                                        <p:tav tm="0">
                                          <p:val>
                                            <p:fltVal val="0"/>
                                          </p:val>
                                        </p:tav>
                                        <p:tav tm="100000">
                                          <p:val>
                                            <p:strVal val="#ppt_w"/>
                                          </p:val>
                                        </p:tav>
                                      </p:tavLst>
                                    </p:anim>
                                    <p:anim calcmode="lin" valueType="num">
                                      <p:cBhvr>
                                        <p:cTn id="8" dur="500" fill="hold"/>
                                        <p:tgtEl>
                                          <p:spTgt spid="11059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ntr" presetSubtype="0" fill="hold" grpId="0" nodeType="afterEffect">
                                  <p:stCondLst>
                                    <p:cond delay="500"/>
                                  </p:stCondLst>
                                  <p:childTnLst>
                                    <p:set>
                                      <p:cBhvr>
                                        <p:cTn id="11" dur="1" fill="hold">
                                          <p:stCondLst>
                                            <p:cond delay="499"/>
                                          </p:stCondLst>
                                        </p:cTn>
                                        <p:tgtEl>
                                          <p:spTgt spid="110595">
                                            <p:txEl>
                                              <p:pRg st="0" end="0"/>
                                            </p:txEl>
                                          </p:spTgt>
                                        </p:tgtEl>
                                        <p:attrNameLst>
                                          <p:attrName>style.visibility</p:attrName>
                                        </p:attrNameLst>
                                      </p:cBhvr>
                                      <p:to>
                                        <p:strVal val="visible"/>
                                      </p:to>
                                    </p:set>
                                  </p:childTnLst>
                                </p:cTn>
                              </p:par>
                            </p:childTnLst>
                          </p:cTn>
                        </p:par>
                        <p:par>
                          <p:cTn id="12" fill="hold">
                            <p:stCondLst>
                              <p:cond delay="1500"/>
                            </p:stCondLst>
                            <p:childTnLst>
                              <p:par>
                                <p:cTn id="13" presetID="1" presetClass="entr" presetSubtype="0" fill="hold" grpId="0" nodeType="afterEffect">
                                  <p:stCondLst>
                                    <p:cond delay="0"/>
                                  </p:stCondLst>
                                  <p:childTnLst>
                                    <p:set>
                                      <p:cBhvr>
                                        <p:cTn id="14" dur="1" fill="hold">
                                          <p:stCondLst>
                                            <p:cond delay="499"/>
                                          </p:stCondLst>
                                        </p:cTn>
                                        <p:tgtEl>
                                          <p:spTgt spid="110595">
                                            <p:txEl>
                                              <p:pRg st="2" end="2"/>
                                            </p:txEl>
                                          </p:spTgt>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0" nodeType="afterEffect">
                                  <p:stCondLst>
                                    <p:cond delay="0"/>
                                  </p:stCondLst>
                                  <p:childTnLst>
                                    <p:set>
                                      <p:cBhvr>
                                        <p:cTn id="17" dur="1" fill="hold">
                                          <p:stCondLst>
                                            <p:cond delay="499"/>
                                          </p:stCondLst>
                                        </p:cTn>
                                        <p:tgtEl>
                                          <p:spTgt spid="110595">
                                            <p:txEl>
                                              <p:pRg st="4" end="4"/>
                                            </p:txEl>
                                          </p:spTgt>
                                        </p:tgtEl>
                                        <p:attrNameLst>
                                          <p:attrName>style.visibility</p:attrName>
                                        </p:attrNameLst>
                                      </p:cBhvr>
                                      <p:to>
                                        <p:strVal val="visible"/>
                                      </p:to>
                                    </p:set>
                                  </p:childTnLst>
                                </p:cTn>
                              </p:par>
                            </p:childTnLst>
                          </p:cTn>
                        </p:par>
                        <p:par>
                          <p:cTn id="18" fill="hold">
                            <p:stCondLst>
                              <p:cond delay="2500"/>
                            </p:stCondLst>
                            <p:childTnLst>
                              <p:par>
                                <p:cTn id="19" presetID="1" presetClass="entr" presetSubtype="0" fill="hold" grpId="0" nodeType="afterEffect">
                                  <p:stCondLst>
                                    <p:cond delay="0"/>
                                  </p:stCondLst>
                                  <p:childTnLst>
                                    <p:set>
                                      <p:cBhvr>
                                        <p:cTn id="20" dur="1" fill="hold">
                                          <p:stCondLst>
                                            <p:cond delay="499"/>
                                          </p:stCondLst>
                                        </p:cTn>
                                        <p:tgtEl>
                                          <p:spTgt spid="110595">
                                            <p:txEl>
                                              <p:pRg st="5" end="5"/>
                                            </p:txEl>
                                          </p:spTgt>
                                        </p:tgtEl>
                                        <p:attrNameLst>
                                          <p:attrName>style.visibility</p:attrName>
                                        </p:attrNameLst>
                                      </p:cBhvr>
                                      <p:to>
                                        <p:strVal val="visible"/>
                                      </p:to>
                                    </p:set>
                                  </p:childTnLst>
                                </p:cTn>
                              </p:par>
                            </p:childTnLst>
                          </p:cTn>
                        </p:par>
                        <p:par>
                          <p:cTn id="21" fill="hold">
                            <p:stCondLst>
                              <p:cond delay="3000"/>
                            </p:stCondLst>
                            <p:childTnLst>
                              <p:par>
                                <p:cTn id="22" presetID="1" presetClass="entr" presetSubtype="0" fill="hold" grpId="0" nodeType="afterEffect">
                                  <p:stCondLst>
                                    <p:cond delay="0"/>
                                  </p:stCondLst>
                                  <p:childTnLst>
                                    <p:set>
                                      <p:cBhvr>
                                        <p:cTn id="23" dur="1" fill="hold">
                                          <p:stCondLst>
                                            <p:cond delay="499"/>
                                          </p:stCondLst>
                                        </p:cTn>
                                        <p:tgtEl>
                                          <p:spTgt spid="1105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autoUpdateAnimBg="0"/>
      <p:bldP spid="110595" grpId="0" uiExpand="1" build="p" autoUpdateAnimBg="0" advAuto="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5126" name="Rectangle 6"/>
          <p:cNvSpPr>
            <a:spLocks noGrp="1" noChangeArrowheads="1"/>
          </p:cNvSpPr>
          <p:nvPr>
            <p:ph type="title"/>
          </p:nvPr>
        </p:nvSpPr>
        <p:spPr/>
        <p:txBody>
          <a:bodyPr/>
          <a:lstStyle/>
          <a:p>
            <a:pPr algn="ctr"/>
            <a:r>
              <a:rPr lang="en-US" dirty="0">
                <a:latin typeface="+mn-lt"/>
              </a:rPr>
              <a:t>ARES</a:t>
            </a:r>
            <a:r>
              <a:rPr lang="en-CA" dirty="0">
                <a:latin typeface="+mn-lt"/>
              </a:rPr>
              <a:t> </a:t>
            </a:r>
            <a:r>
              <a:rPr lang="en-CA" dirty="0" smtClean="0">
                <a:latin typeface="+mn-lt"/>
              </a:rPr>
              <a:t>GOALS</a:t>
            </a:r>
            <a:endParaRPr lang="en-CA" dirty="0">
              <a:latin typeface="+mn-lt"/>
            </a:endParaRPr>
          </a:p>
        </p:txBody>
      </p:sp>
      <p:sp>
        <p:nvSpPr>
          <p:cNvPr id="5127" name="Rectangle 7"/>
          <p:cNvSpPr>
            <a:spLocks noGrp="1" noChangeArrowheads="1"/>
          </p:cNvSpPr>
          <p:nvPr>
            <p:ph type="body" idx="1"/>
          </p:nvPr>
        </p:nvSpPr>
        <p:spPr>
          <a:xfrm>
            <a:off x="1447800" y="1981200"/>
            <a:ext cx="7467600" cy="4572000"/>
          </a:xfrm>
        </p:spPr>
        <p:txBody>
          <a:bodyPr/>
          <a:lstStyle/>
          <a:p>
            <a:pPr>
              <a:lnSpc>
                <a:spcPct val="90000"/>
              </a:lnSpc>
            </a:pPr>
            <a:r>
              <a:rPr lang="en-US" sz="2000"/>
              <a:t>To establish and provide emergency communications training for a core group of radio operators able to provide emergency site communications and supervision of the amateur communications network.</a:t>
            </a:r>
            <a:br>
              <a:rPr lang="en-US" sz="2000"/>
            </a:br>
            <a:endParaRPr lang="en-US" sz="2000"/>
          </a:p>
          <a:p>
            <a:pPr>
              <a:lnSpc>
                <a:spcPct val="90000"/>
              </a:lnSpc>
            </a:pPr>
            <a:r>
              <a:rPr lang="en-US" sz="2000"/>
              <a:t>Provide peacetime emergency / disaster communications support to Municipalities, Police Services, Red Cross, and other agencies as requested.</a:t>
            </a:r>
            <a:br>
              <a:rPr lang="en-US" sz="2000"/>
            </a:br>
            <a:endParaRPr lang="en-CA" sz="2000"/>
          </a:p>
          <a:p>
            <a:pPr>
              <a:lnSpc>
                <a:spcPct val="90000"/>
              </a:lnSpc>
            </a:pPr>
            <a:r>
              <a:rPr lang="en-US" sz="2000"/>
              <a:t>Train radio operators to high level of effectiveness and efficiency through radio communications exercises and public service activities.</a:t>
            </a:r>
            <a:br>
              <a:rPr lang="en-US" sz="2000"/>
            </a:br>
            <a:endParaRPr lang="en-CA" sz="2000"/>
          </a:p>
          <a:p>
            <a:pPr>
              <a:lnSpc>
                <a:spcPct val="90000"/>
              </a:lnSpc>
            </a:pPr>
            <a:r>
              <a:rPr lang="en-US" sz="2000"/>
              <a:t>Foster teamwork and public service among area radio operators.</a:t>
            </a:r>
            <a:endParaRPr lang="en-CA" sz="2000"/>
          </a:p>
        </p:txBody>
      </p:sp>
      <p:pic>
        <p:nvPicPr>
          <p:cNvPr id="5" name="Picture 4" descr="ares logo 17 Sep 19_ca.gif"/>
          <p:cNvPicPr>
            <a:picLocks noChangeAspect="1"/>
          </p:cNvPicPr>
          <p:nvPr/>
        </p:nvPicPr>
        <p:blipFill>
          <a:blip r:embed="rId2"/>
          <a:stretch>
            <a:fillRect/>
          </a:stretch>
        </p:blipFill>
        <p:spPr>
          <a:xfrm>
            <a:off x="152400" y="76200"/>
            <a:ext cx="1303337" cy="13033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12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499"/>
                                          </p:stCondLst>
                                        </p:cTn>
                                        <p:tgtEl>
                                          <p:spTgt spid="5127">
                                            <p:txEl>
                                              <p:pRg st="0" end="0"/>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6000"/>
                                  </p:stCondLst>
                                  <p:childTnLst>
                                    <p:set>
                                      <p:cBhvr>
                                        <p:cTn id="12" dur="1" fill="hold">
                                          <p:stCondLst>
                                            <p:cond delay="499"/>
                                          </p:stCondLst>
                                        </p:cTn>
                                        <p:tgtEl>
                                          <p:spTgt spid="5127">
                                            <p:txEl>
                                              <p:pRg st="1" end="1"/>
                                            </p:txEl>
                                          </p:spTgt>
                                        </p:tgtEl>
                                        <p:attrNameLst>
                                          <p:attrName>style.visibility</p:attrName>
                                        </p:attrNameLst>
                                      </p:cBhvr>
                                      <p:to>
                                        <p:strVal val="visible"/>
                                      </p:to>
                                    </p:set>
                                  </p:childTnLst>
                                </p:cTn>
                              </p:par>
                            </p:childTnLst>
                          </p:cTn>
                        </p:par>
                        <p:par>
                          <p:cTn id="13" fill="hold">
                            <p:stCondLst>
                              <p:cond delay="8000"/>
                            </p:stCondLst>
                            <p:childTnLst>
                              <p:par>
                                <p:cTn id="14" presetID="1" presetClass="entr" presetSubtype="0" fill="hold" grpId="0" nodeType="afterEffect">
                                  <p:stCondLst>
                                    <p:cond delay="4500"/>
                                  </p:stCondLst>
                                  <p:childTnLst>
                                    <p:set>
                                      <p:cBhvr>
                                        <p:cTn id="15" dur="1" fill="hold">
                                          <p:stCondLst>
                                            <p:cond delay="499"/>
                                          </p:stCondLst>
                                        </p:cTn>
                                        <p:tgtEl>
                                          <p:spTgt spid="5127">
                                            <p:txEl>
                                              <p:pRg st="2" end="2"/>
                                            </p:txEl>
                                          </p:spTgt>
                                        </p:tgtEl>
                                        <p:attrNameLst>
                                          <p:attrName>style.visibility</p:attrName>
                                        </p:attrNameLst>
                                      </p:cBhvr>
                                      <p:to>
                                        <p:strVal val="visible"/>
                                      </p:to>
                                    </p:set>
                                  </p:childTnLst>
                                </p:cTn>
                              </p:par>
                            </p:childTnLst>
                          </p:cTn>
                        </p:par>
                        <p:par>
                          <p:cTn id="16" fill="hold">
                            <p:stCondLst>
                              <p:cond delay="13000"/>
                            </p:stCondLst>
                            <p:childTnLst>
                              <p:par>
                                <p:cTn id="17" presetID="1" presetClass="entr" presetSubtype="0" fill="hold" grpId="0" nodeType="afterEffect">
                                  <p:stCondLst>
                                    <p:cond delay="4500"/>
                                  </p:stCondLst>
                                  <p:childTnLst>
                                    <p:set>
                                      <p:cBhvr>
                                        <p:cTn id="18" dur="1" fill="hold">
                                          <p:stCondLst>
                                            <p:cond delay="499"/>
                                          </p:stCondLst>
                                        </p:cTn>
                                        <p:tgtEl>
                                          <p:spTgt spid="51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autoUpdateAnimBg="0"/>
      <p:bldP spid="5127" grpId="0" uiExpand="1" build="p" bldLvl="3" autoUpdateAnimBg="0" advAuto="300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ctr"/>
            <a:r>
              <a:rPr lang="en-US" dirty="0">
                <a:latin typeface="+mn-lt"/>
              </a:rPr>
              <a:t>Introduction to ARES</a:t>
            </a:r>
            <a:endParaRPr lang="en-CA" dirty="0">
              <a:latin typeface="+mn-lt"/>
            </a:endParaRPr>
          </a:p>
        </p:txBody>
      </p:sp>
      <p:sp>
        <p:nvSpPr>
          <p:cNvPr id="34819" name="Rectangle 3"/>
          <p:cNvSpPr>
            <a:spLocks noGrp="1" noChangeArrowheads="1"/>
          </p:cNvSpPr>
          <p:nvPr>
            <p:ph type="body" idx="1"/>
          </p:nvPr>
        </p:nvSpPr>
        <p:spPr>
          <a:xfrm>
            <a:off x="1524000" y="2209800"/>
            <a:ext cx="6781800" cy="4114800"/>
          </a:xfrm>
        </p:spPr>
        <p:txBody>
          <a:bodyPr/>
          <a:lstStyle/>
          <a:p>
            <a:pPr>
              <a:lnSpc>
                <a:spcPct val="90000"/>
              </a:lnSpc>
            </a:pPr>
            <a:r>
              <a:rPr lang="en-US" sz="2000" dirty="0"/>
              <a:t>Amateur Radio Emergency Service (ARES) created by </a:t>
            </a:r>
            <a:r>
              <a:rPr lang="en-US" sz="2000" dirty="0">
                <a:solidFill>
                  <a:schemeClr val="tx2"/>
                </a:solidFill>
              </a:rPr>
              <a:t>ARRL</a:t>
            </a:r>
            <a:r>
              <a:rPr lang="en-US" sz="2000" dirty="0"/>
              <a:t> </a:t>
            </a:r>
            <a:r>
              <a:rPr lang="en-US" sz="2000" dirty="0">
                <a:solidFill>
                  <a:srgbClr val="3333CC"/>
                </a:solidFill>
              </a:rPr>
              <a:t>(Amateur Radio Relay League)</a:t>
            </a:r>
            <a:r>
              <a:rPr lang="en-US" sz="2000" dirty="0"/>
              <a:t> in 1935</a:t>
            </a:r>
            <a:endParaRPr lang="en-US" sz="2000" dirty="0">
              <a:solidFill>
                <a:srgbClr val="3333CC"/>
              </a:solidFill>
            </a:endParaRPr>
          </a:p>
          <a:p>
            <a:pPr>
              <a:lnSpc>
                <a:spcPct val="90000"/>
              </a:lnSpc>
            </a:pPr>
            <a:r>
              <a:rPr lang="en-US" sz="2000" dirty="0"/>
              <a:t>More than 70,000 ARES members throughout North </a:t>
            </a:r>
            <a:r>
              <a:rPr lang="en-US" sz="2000"/>
              <a:t>America</a:t>
            </a:r>
            <a:endParaRPr lang="en-US" sz="2000" smtClean="0"/>
          </a:p>
          <a:p>
            <a:pPr>
              <a:lnSpc>
                <a:spcPct val="90000"/>
              </a:lnSpc>
            </a:pPr>
            <a:r>
              <a:rPr lang="en-US" sz="2000" smtClean="0"/>
              <a:t>Canadian </a:t>
            </a:r>
            <a:r>
              <a:rPr lang="en-US" sz="2000" dirty="0"/>
              <a:t>Amateurs / Red Cross formal agreement of support in 1980</a:t>
            </a:r>
          </a:p>
          <a:p>
            <a:pPr>
              <a:lnSpc>
                <a:spcPct val="90000"/>
              </a:lnSpc>
            </a:pPr>
            <a:r>
              <a:rPr lang="en-US" sz="2000" dirty="0">
                <a:solidFill>
                  <a:schemeClr val="tx2"/>
                </a:solidFill>
              </a:rPr>
              <a:t>RAC</a:t>
            </a:r>
            <a:r>
              <a:rPr lang="en-US" sz="2000" dirty="0"/>
              <a:t> </a:t>
            </a:r>
            <a:r>
              <a:rPr lang="en-US" sz="2000" dirty="0">
                <a:solidFill>
                  <a:srgbClr val="3333CC"/>
                </a:solidFill>
              </a:rPr>
              <a:t>(Radio Amateurs of Canada) </a:t>
            </a:r>
            <a:r>
              <a:rPr lang="en-US" sz="2000" dirty="0"/>
              <a:t>formed in 1993 from merger of </a:t>
            </a:r>
            <a:r>
              <a:rPr lang="en-US" sz="2000" dirty="0">
                <a:solidFill>
                  <a:schemeClr val="tx2"/>
                </a:solidFill>
              </a:rPr>
              <a:t>CRRL</a:t>
            </a:r>
            <a:r>
              <a:rPr lang="en-US" sz="2000" dirty="0"/>
              <a:t> </a:t>
            </a:r>
            <a:r>
              <a:rPr lang="en-US" sz="2000" dirty="0">
                <a:solidFill>
                  <a:srgbClr val="3333CC"/>
                </a:solidFill>
              </a:rPr>
              <a:t>(Canadian Radio Relay League) </a:t>
            </a:r>
            <a:r>
              <a:rPr lang="en-US" sz="2000" dirty="0"/>
              <a:t>and </a:t>
            </a:r>
            <a:r>
              <a:rPr lang="en-US" sz="2000" dirty="0">
                <a:solidFill>
                  <a:schemeClr val="tx2"/>
                </a:solidFill>
              </a:rPr>
              <a:t>CARF</a:t>
            </a:r>
            <a:r>
              <a:rPr lang="en-US" sz="2000" dirty="0">
                <a:solidFill>
                  <a:srgbClr val="3333CC"/>
                </a:solidFill>
              </a:rPr>
              <a:t> (Canadian Amateur Radio Federation)</a:t>
            </a:r>
          </a:p>
          <a:p>
            <a:pPr>
              <a:lnSpc>
                <a:spcPct val="90000"/>
              </a:lnSpc>
            </a:pPr>
            <a:r>
              <a:rPr lang="en-US" sz="2000" dirty="0"/>
              <a:t>ARES and </a:t>
            </a:r>
            <a:r>
              <a:rPr lang="en-US" sz="2000" dirty="0">
                <a:solidFill>
                  <a:schemeClr val="tx2"/>
                </a:solidFill>
              </a:rPr>
              <a:t>NTS</a:t>
            </a:r>
            <a:r>
              <a:rPr lang="en-US" sz="2000" dirty="0"/>
              <a:t> </a:t>
            </a:r>
            <a:r>
              <a:rPr lang="en-US" sz="2000" dirty="0">
                <a:solidFill>
                  <a:srgbClr val="3333CC"/>
                </a:solidFill>
              </a:rPr>
              <a:t>(National Traffic Service)</a:t>
            </a:r>
            <a:r>
              <a:rPr lang="en-US" sz="2000" dirty="0"/>
              <a:t> part of RAC Field Services Organization</a:t>
            </a:r>
          </a:p>
        </p:txBody>
      </p:sp>
      <p:sp>
        <p:nvSpPr>
          <p:cNvPr id="34821" name="Text Box 5"/>
          <p:cNvSpPr txBox="1">
            <a:spLocks noChangeArrowheads="1"/>
          </p:cNvSpPr>
          <p:nvPr/>
        </p:nvSpPr>
        <p:spPr bwMode="auto">
          <a:xfrm>
            <a:off x="762000" y="1828800"/>
            <a:ext cx="7620000" cy="457200"/>
          </a:xfrm>
          <a:prstGeom prst="rect">
            <a:avLst/>
          </a:prstGeom>
          <a:noFill/>
          <a:ln w="12700" cap="sq">
            <a:noFill/>
            <a:miter lim="800000"/>
            <a:headEnd type="none" w="sm" len="sm"/>
            <a:tailEnd type="none" w="sm" len="sm"/>
          </a:ln>
          <a:effectLst/>
        </p:spPr>
        <p:txBody>
          <a:bodyPr>
            <a:prstTxWarp prst="textNoShape">
              <a:avLst/>
            </a:prstTxWarp>
            <a:spAutoFit/>
          </a:bodyPr>
          <a:lstStyle/>
          <a:p>
            <a:pPr algn="l">
              <a:spcBef>
                <a:spcPct val="50000"/>
              </a:spcBef>
            </a:pPr>
            <a:r>
              <a:rPr lang="en-US" b="1" dirty="0">
                <a:latin typeface="+mn-lt"/>
              </a:rPr>
              <a:t>OVERVIEW:</a:t>
            </a:r>
          </a:p>
        </p:txBody>
      </p:sp>
      <p:pic>
        <p:nvPicPr>
          <p:cNvPr id="6" name="Picture 5" descr="ares logo 17 Sep 19_ca.gif"/>
          <p:cNvPicPr>
            <a:picLocks noChangeAspect="1"/>
          </p:cNvPicPr>
          <p:nvPr/>
        </p:nvPicPr>
        <p:blipFill>
          <a:blip r:embed="rId2"/>
          <a:stretch>
            <a:fillRect/>
          </a:stretch>
        </p:blipFill>
        <p:spPr>
          <a:xfrm>
            <a:off x="76200" y="76200"/>
            <a:ext cx="1447800" cy="1447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34819">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2000"/>
                                  </p:stCondLst>
                                  <p:childTnLst>
                                    <p:set>
                                      <p:cBhvr>
                                        <p:cTn id="9" dur="1" fill="hold">
                                          <p:stCondLst>
                                            <p:cond delay="499"/>
                                          </p:stCondLst>
                                        </p:cTn>
                                        <p:tgtEl>
                                          <p:spTgt spid="34819">
                                            <p:txEl>
                                              <p:pRg st="1" end="1"/>
                                            </p:txEl>
                                          </p:spTgt>
                                        </p:tgtEl>
                                        <p:attrNameLst>
                                          <p:attrName>style.visibility</p:attrName>
                                        </p:attrNameLst>
                                      </p:cBhvr>
                                      <p:to>
                                        <p:strVal val="visible"/>
                                      </p:to>
                                    </p:set>
                                  </p:childTnLst>
                                </p:cTn>
                              </p:par>
                            </p:childTnLst>
                          </p:cTn>
                        </p:par>
                        <p:par>
                          <p:cTn id="10" fill="hold">
                            <p:stCondLst>
                              <p:cond delay="3500"/>
                            </p:stCondLst>
                            <p:childTnLst>
                              <p:par>
                                <p:cTn id="11" presetID="1" presetClass="entr" presetSubtype="0" fill="hold" grpId="0" nodeType="afterEffect">
                                  <p:stCondLst>
                                    <p:cond delay="2000"/>
                                  </p:stCondLst>
                                  <p:childTnLst>
                                    <p:set>
                                      <p:cBhvr>
                                        <p:cTn id="12" dur="1" fill="hold">
                                          <p:stCondLst>
                                            <p:cond delay="499"/>
                                          </p:stCondLst>
                                        </p:cTn>
                                        <p:tgtEl>
                                          <p:spTgt spid="34819">
                                            <p:txEl>
                                              <p:pRg st="2" end="2"/>
                                            </p:txEl>
                                          </p:spTgt>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grpId="0" nodeType="afterEffect">
                                  <p:stCondLst>
                                    <p:cond delay="2000"/>
                                  </p:stCondLst>
                                  <p:childTnLst>
                                    <p:set>
                                      <p:cBhvr>
                                        <p:cTn id="15" dur="1" fill="hold">
                                          <p:stCondLst>
                                            <p:cond delay="499"/>
                                          </p:stCondLst>
                                        </p:cTn>
                                        <p:tgtEl>
                                          <p:spTgt spid="34819">
                                            <p:txEl>
                                              <p:pRg st="3" end="3"/>
                                            </p:txEl>
                                          </p:spTgt>
                                        </p:tgtEl>
                                        <p:attrNameLst>
                                          <p:attrName>style.visibility</p:attrName>
                                        </p:attrNameLst>
                                      </p:cBhvr>
                                      <p:to>
                                        <p:strVal val="visible"/>
                                      </p:to>
                                    </p:set>
                                  </p:childTnLst>
                                </p:cTn>
                              </p:par>
                            </p:childTnLst>
                          </p:cTn>
                        </p:par>
                        <p:par>
                          <p:cTn id="16" fill="hold">
                            <p:stCondLst>
                              <p:cond delay="8500"/>
                            </p:stCondLst>
                            <p:childTnLst>
                              <p:par>
                                <p:cTn id="17" presetID="1" presetClass="entr" presetSubtype="0" fill="hold" grpId="0" nodeType="afterEffect">
                                  <p:stCondLst>
                                    <p:cond delay="2000"/>
                                  </p:stCondLst>
                                  <p:childTnLst>
                                    <p:set>
                                      <p:cBhvr>
                                        <p:cTn id="18" dur="1" fill="hold">
                                          <p:stCondLst>
                                            <p:cond delay="499"/>
                                          </p:stCondLst>
                                        </p:cTn>
                                        <p:tgtEl>
                                          <p:spTgt spid="348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uiExpand="1" build="p" bldLvl="3" autoUpdateAnimBg="0" advAuto="2000"/>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ctr"/>
            <a:r>
              <a:rPr lang="en-US" dirty="0">
                <a:latin typeface="+mn-lt"/>
              </a:rPr>
              <a:t>Introduction to ARES</a:t>
            </a:r>
            <a:endParaRPr lang="en-CA" dirty="0">
              <a:latin typeface="+mn-lt"/>
            </a:endParaRPr>
          </a:p>
        </p:txBody>
      </p:sp>
      <p:sp>
        <p:nvSpPr>
          <p:cNvPr id="35843" name="Rectangle 3"/>
          <p:cNvSpPr>
            <a:spLocks noGrp="1" noChangeArrowheads="1"/>
          </p:cNvSpPr>
          <p:nvPr>
            <p:ph type="body" idx="1"/>
          </p:nvPr>
        </p:nvSpPr>
        <p:spPr>
          <a:xfrm>
            <a:off x="1447800" y="2971800"/>
            <a:ext cx="6858000" cy="3124200"/>
          </a:xfrm>
        </p:spPr>
        <p:txBody>
          <a:bodyPr/>
          <a:lstStyle/>
          <a:p>
            <a:r>
              <a:rPr lang="en-US" sz="2400"/>
              <a:t>Field Services Manager – FSM  (National)</a:t>
            </a:r>
          </a:p>
          <a:p>
            <a:r>
              <a:rPr lang="en-US" sz="2400"/>
              <a:t>Section Manager – SM  (Provincial)</a:t>
            </a:r>
          </a:p>
          <a:p>
            <a:r>
              <a:rPr lang="en-US" sz="2400"/>
              <a:t>Section Emergency Coordinator - SEC </a:t>
            </a:r>
          </a:p>
          <a:p>
            <a:r>
              <a:rPr lang="en-US" sz="2400"/>
              <a:t>District Emergency Coordinator - DEC</a:t>
            </a:r>
          </a:p>
          <a:p>
            <a:r>
              <a:rPr lang="en-US" sz="2400"/>
              <a:t>Emergency Coordinator – EC  (Local)</a:t>
            </a:r>
          </a:p>
          <a:p>
            <a:r>
              <a:rPr lang="en-US" sz="2400"/>
              <a:t>Assistant Emergency Coordinator – AEC</a:t>
            </a:r>
          </a:p>
          <a:p>
            <a:r>
              <a:rPr lang="en-US" sz="2400"/>
              <a:t>ARES Registered Stations</a:t>
            </a:r>
          </a:p>
        </p:txBody>
      </p:sp>
      <p:sp>
        <p:nvSpPr>
          <p:cNvPr id="35845" name="Text Box 5"/>
          <p:cNvSpPr txBox="1">
            <a:spLocks noChangeArrowheads="1"/>
          </p:cNvSpPr>
          <p:nvPr/>
        </p:nvSpPr>
        <p:spPr bwMode="auto">
          <a:xfrm>
            <a:off x="762000" y="2057400"/>
            <a:ext cx="7620000" cy="457200"/>
          </a:xfrm>
          <a:prstGeom prst="rect">
            <a:avLst/>
          </a:prstGeom>
          <a:noFill/>
          <a:ln w="12700" cap="sq">
            <a:noFill/>
            <a:miter lim="800000"/>
            <a:headEnd type="none" w="sm" len="sm"/>
            <a:tailEnd type="none" w="sm" len="sm"/>
          </a:ln>
          <a:effectLst/>
        </p:spPr>
        <p:txBody>
          <a:bodyPr>
            <a:prstTxWarp prst="textNoShape">
              <a:avLst/>
            </a:prstTxWarp>
            <a:spAutoFit/>
          </a:bodyPr>
          <a:lstStyle/>
          <a:p>
            <a:pPr algn="l">
              <a:spcBef>
                <a:spcPct val="50000"/>
              </a:spcBef>
            </a:pPr>
            <a:r>
              <a:rPr lang="en-US" b="1"/>
              <a:t>ORGANIZATIONAL STRUCTURE:</a:t>
            </a:r>
          </a:p>
        </p:txBody>
      </p:sp>
      <p:pic>
        <p:nvPicPr>
          <p:cNvPr id="6" name="Picture 5" descr="ares logo 17 Sep 19_ca.gif"/>
          <p:cNvPicPr>
            <a:picLocks noChangeAspect="1"/>
          </p:cNvPicPr>
          <p:nvPr/>
        </p:nvPicPr>
        <p:blipFill>
          <a:blip r:embed="rId2"/>
          <a:stretch>
            <a:fillRect/>
          </a:stretch>
        </p:blipFill>
        <p:spPr>
          <a:xfrm>
            <a:off x="228600" y="152400"/>
            <a:ext cx="1377950" cy="1377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35843">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499"/>
                                          </p:stCondLst>
                                        </p:cTn>
                                        <p:tgtEl>
                                          <p:spTgt spid="35843">
                                            <p:txEl>
                                              <p:pRg st="1" end="1"/>
                                            </p:txEl>
                                          </p:spTgt>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1000"/>
                                  </p:stCondLst>
                                  <p:childTnLst>
                                    <p:set>
                                      <p:cBhvr>
                                        <p:cTn id="12" dur="1" fill="hold">
                                          <p:stCondLst>
                                            <p:cond delay="499"/>
                                          </p:stCondLst>
                                        </p:cTn>
                                        <p:tgtEl>
                                          <p:spTgt spid="35843">
                                            <p:txEl>
                                              <p:pRg st="2" end="2"/>
                                            </p:txEl>
                                          </p:spTgt>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grpId="0" nodeType="afterEffect">
                                  <p:stCondLst>
                                    <p:cond delay="1000"/>
                                  </p:stCondLst>
                                  <p:childTnLst>
                                    <p:set>
                                      <p:cBhvr>
                                        <p:cTn id="15" dur="1" fill="hold">
                                          <p:stCondLst>
                                            <p:cond delay="499"/>
                                          </p:stCondLst>
                                        </p:cTn>
                                        <p:tgtEl>
                                          <p:spTgt spid="35843">
                                            <p:txEl>
                                              <p:pRg st="3" end="3"/>
                                            </p:txEl>
                                          </p:spTgt>
                                        </p:tgtEl>
                                        <p:attrNameLst>
                                          <p:attrName>style.visibility</p:attrName>
                                        </p:attrNameLst>
                                      </p:cBhvr>
                                      <p:to>
                                        <p:strVal val="visible"/>
                                      </p:to>
                                    </p:set>
                                  </p:childTnLst>
                                </p:cTn>
                              </p:par>
                            </p:childTnLst>
                          </p:cTn>
                        </p:par>
                        <p:par>
                          <p:cTn id="16" fill="hold">
                            <p:stCondLst>
                              <p:cond delay="5500"/>
                            </p:stCondLst>
                            <p:childTnLst>
                              <p:par>
                                <p:cTn id="17" presetID="1" presetClass="entr" presetSubtype="0" fill="hold" grpId="0" nodeType="afterEffect">
                                  <p:stCondLst>
                                    <p:cond delay="1000"/>
                                  </p:stCondLst>
                                  <p:childTnLst>
                                    <p:set>
                                      <p:cBhvr>
                                        <p:cTn id="18" dur="1" fill="hold">
                                          <p:stCondLst>
                                            <p:cond delay="499"/>
                                          </p:stCondLst>
                                        </p:cTn>
                                        <p:tgtEl>
                                          <p:spTgt spid="35843">
                                            <p:txEl>
                                              <p:pRg st="4" end="4"/>
                                            </p:txEl>
                                          </p:spTgt>
                                        </p:tgtEl>
                                        <p:attrNameLst>
                                          <p:attrName>style.visibility</p:attrName>
                                        </p:attrNameLst>
                                      </p:cBhvr>
                                      <p:to>
                                        <p:strVal val="visible"/>
                                      </p:to>
                                    </p:set>
                                  </p:childTnLst>
                                </p:cTn>
                              </p:par>
                            </p:childTnLst>
                          </p:cTn>
                        </p:par>
                        <p:par>
                          <p:cTn id="19" fill="hold">
                            <p:stCondLst>
                              <p:cond delay="7000"/>
                            </p:stCondLst>
                            <p:childTnLst>
                              <p:par>
                                <p:cTn id="20" presetID="1" presetClass="entr" presetSubtype="0" fill="hold" grpId="0" nodeType="afterEffect">
                                  <p:stCondLst>
                                    <p:cond delay="1000"/>
                                  </p:stCondLst>
                                  <p:childTnLst>
                                    <p:set>
                                      <p:cBhvr>
                                        <p:cTn id="21" dur="1" fill="hold">
                                          <p:stCondLst>
                                            <p:cond delay="499"/>
                                          </p:stCondLst>
                                        </p:cTn>
                                        <p:tgtEl>
                                          <p:spTgt spid="35843">
                                            <p:txEl>
                                              <p:pRg st="5" end="5"/>
                                            </p:txEl>
                                          </p:spTgt>
                                        </p:tgtEl>
                                        <p:attrNameLst>
                                          <p:attrName>style.visibility</p:attrName>
                                        </p:attrNameLst>
                                      </p:cBhvr>
                                      <p:to>
                                        <p:strVal val="visible"/>
                                      </p:to>
                                    </p:set>
                                  </p:childTnLst>
                                </p:cTn>
                              </p:par>
                            </p:childTnLst>
                          </p:cTn>
                        </p:par>
                        <p:par>
                          <p:cTn id="22" fill="hold">
                            <p:stCondLst>
                              <p:cond delay="8500"/>
                            </p:stCondLst>
                            <p:childTnLst>
                              <p:par>
                                <p:cTn id="23" presetID="1" presetClass="entr" presetSubtype="0" fill="hold" grpId="0" nodeType="afterEffect">
                                  <p:stCondLst>
                                    <p:cond delay="1000"/>
                                  </p:stCondLst>
                                  <p:childTnLst>
                                    <p:set>
                                      <p:cBhvr>
                                        <p:cTn id="24" dur="1" fill="hold">
                                          <p:stCondLst>
                                            <p:cond delay="499"/>
                                          </p:stCondLst>
                                        </p:cTn>
                                        <p:tgtEl>
                                          <p:spTgt spid="358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uiExpand="1" build="p" bldLvl="3" autoUpdateAnimBg="0" advAuto="100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09600"/>
            <a:ext cx="7162800" cy="1143000"/>
          </a:xfrm>
        </p:spPr>
        <p:txBody>
          <a:bodyPr/>
          <a:lstStyle/>
          <a:p>
            <a:r>
              <a:rPr lang="en-US" dirty="0" smtClean="0">
                <a:latin typeface="+mn-lt"/>
              </a:rPr>
              <a:t>INCIDENT COMMAND               SYSTEM</a:t>
            </a:r>
            <a:endParaRPr lang="en-US" dirty="0">
              <a:latin typeface="+mn-lt"/>
            </a:endParaRPr>
          </a:p>
        </p:txBody>
      </p:sp>
      <p:pic>
        <p:nvPicPr>
          <p:cNvPr id="4" name="Content Placeholder 3" descr="Screen Shot 2019-12-23 at 12.06.21 PM.png"/>
          <p:cNvPicPr>
            <a:picLocks noGrp="1" noChangeAspect="1"/>
          </p:cNvPicPr>
          <p:nvPr>
            <p:ph idx="1"/>
          </p:nvPr>
        </p:nvPicPr>
        <p:blipFill>
          <a:blip r:embed="rId2"/>
          <a:srcRect t="-21449" b="-21449"/>
          <a:stretch>
            <a:fillRect/>
          </a:stretch>
        </p:blipFill>
        <p:spPr/>
      </p:pic>
      <p:pic>
        <p:nvPicPr>
          <p:cNvPr id="6" name="Picture 5" descr="ares logo 17 Sep 19_ca.gif"/>
          <p:cNvPicPr>
            <a:picLocks noChangeAspect="1"/>
          </p:cNvPicPr>
          <p:nvPr/>
        </p:nvPicPr>
        <p:blipFill>
          <a:blip r:embed="rId3"/>
          <a:stretch>
            <a:fillRect/>
          </a:stretch>
        </p:blipFill>
        <p:spPr>
          <a:xfrm>
            <a:off x="76200" y="152400"/>
            <a:ext cx="1219200" cy="12192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7772400" cy="1143000"/>
          </a:xfrm>
        </p:spPr>
        <p:txBody>
          <a:bodyPr/>
          <a:lstStyle/>
          <a:p>
            <a:r>
              <a:rPr lang="en-US" dirty="0" smtClean="0">
                <a:latin typeface="+mn-lt"/>
              </a:rPr>
              <a:t>LOGISTICS SECTION</a:t>
            </a:r>
            <a:endParaRPr lang="en-US" dirty="0">
              <a:latin typeface="+mn-lt"/>
            </a:endParaRPr>
          </a:p>
        </p:txBody>
      </p:sp>
      <p:pic>
        <p:nvPicPr>
          <p:cNvPr id="4" name="Content Placeholder 3" descr="Screen Shot 2019-12-23 at 12.05.30 PM.png"/>
          <p:cNvPicPr>
            <a:picLocks noGrp="1" noChangeAspect="1"/>
          </p:cNvPicPr>
          <p:nvPr>
            <p:ph idx="1"/>
          </p:nvPr>
        </p:nvPicPr>
        <p:blipFill>
          <a:blip r:embed="rId2"/>
          <a:srcRect l="-9734" r="-9734"/>
          <a:stretch>
            <a:fillRect/>
          </a:stretch>
        </p:blipFill>
        <p:spPr/>
      </p:pic>
      <p:pic>
        <p:nvPicPr>
          <p:cNvPr id="5" name="Picture 4" descr="ares logo 17 Sep 19_ca.gif"/>
          <p:cNvPicPr>
            <a:picLocks noChangeAspect="1"/>
          </p:cNvPicPr>
          <p:nvPr/>
        </p:nvPicPr>
        <p:blipFill>
          <a:blip r:embed="rId3"/>
          <a:stretch>
            <a:fillRect/>
          </a:stretch>
        </p:blipFill>
        <p:spPr>
          <a:xfrm>
            <a:off x="152400" y="152400"/>
            <a:ext cx="1295400" cy="12954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algn="ctr"/>
            <a:r>
              <a:rPr lang="en-US" dirty="0" smtClean="0">
                <a:latin typeface="+mn-lt"/>
              </a:rPr>
              <a:t>Local</a:t>
            </a:r>
            <a:r>
              <a:rPr lang="en-US" dirty="0" smtClean="0">
                <a:latin typeface="+mn-lt"/>
              </a:rPr>
              <a:t> Organization</a:t>
            </a:r>
            <a:endParaRPr lang="en-CA" dirty="0">
              <a:latin typeface="+mn-lt"/>
            </a:endParaRPr>
          </a:p>
        </p:txBody>
      </p:sp>
      <p:graphicFrame>
        <p:nvGraphicFramePr>
          <p:cNvPr id="98311" name="Object 7"/>
          <p:cNvGraphicFramePr>
            <a:graphicFrameLocks noChangeAspect="1"/>
          </p:cNvGraphicFramePr>
          <p:nvPr/>
        </p:nvGraphicFramePr>
        <p:xfrm>
          <a:off x="990600" y="1600200"/>
          <a:ext cx="6629400" cy="4929187"/>
        </p:xfrm>
        <a:graphic>
          <a:graphicData uri="http://schemas.openxmlformats.org/presentationml/2006/ole">
            <p:oleObj spid="_x0000_s98311" name="Photo Editor Photo" r:id="rId3" imgW="5942857" imgH="4420217" progId="">
              <p:embed/>
            </p:oleObj>
          </a:graphicData>
        </a:graphic>
      </p:graphicFrame>
      <p:pic>
        <p:nvPicPr>
          <p:cNvPr id="5" name="Picture 4" descr="ares logo 17 Sep 19_ca.gif"/>
          <p:cNvPicPr>
            <a:picLocks noChangeAspect="1"/>
          </p:cNvPicPr>
          <p:nvPr/>
        </p:nvPicPr>
        <p:blipFill>
          <a:blip r:embed="rId4"/>
          <a:stretch>
            <a:fillRect/>
          </a:stretch>
        </p:blipFill>
        <p:spPr>
          <a:xfrm>
            <a:off x="228600" y="76200"/>
            <a:ext cx="1524000" cy="1524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algn="ctr"/>
            <a:r>
              <a:rPr lang="en-US" dirty="0">
                <a:latin typeface="+mn-lt"/>
              </a:rPr>
              <a:t>Introduction to ARES</a:t>
            </a:r>
            <a:endParaRPr lang="en-CA" dirty="0">
              <a:latin typeface="+mn-lt"/>
            </a:endParaRPr>
          </a:p>
        </p:txBody>
      </p:sp>
      <p:sp>
        <p:nvSpPr>
          <p:cNvPr id="45059" name="Rectangle 3"/>
          <p:cNvSpPr>
            <a:spLocks noGrp="1" noChangeArrowheads="1"/>
          </p:cNvSpPr>
          <p:nvPr>
            <p:ph type="body" idx="1"/>
          </p:nvPr>
        </p:nvSpPr>
        <p:spPr>
          <a:xfrm>
            <a:off x="1524000" y="2971800"/>
            <a:ext cx="6781800" cy="3124200"/>
          </a:xfrm>
        </p:spPr>
        <p:txBody>
          <a:bodyPr/>
          <a:lstStyle/>
          <a:p>
            <a:r>
              <a:rPr lang="en-US" sz="2400"/>
              <a:t>ARES – a national structure</a:t>
            </a:r>
            <a:br>
              <a:rPr lang="en-US" sz="2400"/>
            </a:br>
            <a:endParaRPr lang="en-US" sz="2400"/>
          </a:p>
          <a:p>
            <a:r>
              <a:rPr lang="en-US" sz="2400"/>
              <a:t>Planning is done at the local level</a:t>
            </a:r>
            <a:br>
              <a:rPr lang="en-US" sz="2400"/>
            </a:br>
            <a:endParaRPr lang="en-US" sz="2400"/>
          </a:p>
          <a:p>
            <a:r>
              <a:rPr lang="en-US" sz="2400"/>
              <a:t>Maintains a “first response” procedure</a:t>
            </a:r>
            <a:br>
              <a:rPr lang="en-US" sz="2400"/>
            </a:br>
            <a:endParaRPr lang="en-US" sz="2400"/>
          </a:p>
        </p:txBody>
      </p:sp>
      <p:sp>
        <p:nvSpPr>
          <p:cNvPr id="45061" name="Text Box 5"/>
          <p:cNvSpPr txBox="1">
            <a:spLocks noChangeArrowheads="1"/>
          </p:cNvSpPr>
          <p:nvPr/>
        </p:nvSpPr>
        <p:spPr bwMode="auto">
          <a:xfrm>
            <a:off x="762000" y="2057400"/>
            <a:ext cx="7620000" cy="457200"/>
          </a:xfrm>
          <a:prstGeom prst="rect">
            <a:avLst/>
          </a:prstGeom>
          <a:noFill/>
          <a:ln w="12700" cap="sq">
            <a:noFill/>
            <a:miter lim="800000"/>
            <a:headEnd type="none" w="sm" len="sm"/>
            <a:tailEnd type="none" w="sm" len="sm"/>
          </a:ln>
          <a:effectLst/>
        </p:spPr>
        <p:txBody>
          <a:bodyPr>
            <a:prstTxWarp prst="textNoShape">
              <a:avLst/>
            </a:prstTxWarp>
            <a:spAutoFit/>
          </a:bodyPr>
          <a:lstStyle/>
          <a:p>
            <a:pPr algn="l">
              <a:spcBef>
                <a:spcPct val="50000"/>
              </a:spcBef>
            </a:pPr>
            <a:r>
              <a:rPr lang="en-US" b="1"/>
              <a:t>RECAP:</a:t>
            </a:r>
          </a:p>
        </p:txBody>
      </p:sp>
      <p:pic>
        <p:nvPicPr>
          <p:cNvPr id="6" name="Picture 5" descr="ares logo 17 Sep 19_ca.gif"/>
          <p:cNvPicPr>
            <a:picLocks noChangeAspect="1"/>
          </p:cNvPicPr>
          <p:nvPr/>
        </p:nvPicPr>
        <p:blipFill>
          <a:blip r:embed="rId2"/>
          <a:stretch>
            <a:fillRect/>
          </a:stretch>
        </p:blipFill>
        <p:spPr>
          <a:xfrm>
            <a:off x="228600" y="228600"/>
            <a:ext cx="1376363" cy="1376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45059">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2000"/>
                                  </p:stCondLst>
                                  <p:childTnLst>
                                    <p:set>
                                      <p:cBhvr>
                                        <p:cTn id="9" dur="1" fill="hold">
                                          <p:stCondLst>
                                            <p:cond delay="499"/>
                                          </p:stCondLst>
                                        </p:cTn>
                                        <p:tgtEl>
                                          <p:spTgt spid="45059">
                                            <p:txEl>
                                              <p:pRg st="1" end="1"/>
                                            </p:txEl>
                                          </p:spTgt>
                                        </p:tgtEl>
                                        <p:attrNameLst>
                                          <p:attrName>style.visibility</p:attrName>
                                        </p:attrNameLst>
                                      </p:cBhvr>
                                      <p:to>
                                        <p:strVal val="visible"/>
                                      </p:to>
                                    </p:set>
                                  </p:childTnLst>
                                </p:cTn>
                              </p:par>
                            </p:childTnLst>
                          </p:cTn>
                        </p:par>
                        <p:par>
                          <p:cTn id="10" fill="hold">
                            <p:stCondLst>
                              <p:cond delay="3500"/>
                            </p:stCondLst>
                            <p:childTnLst>
                              <p:par>
                                <p:cTn id="11" presetID="1" presetClass="entr" presetSubtype="0" fill="hold" grpId="0" nodeType="afterEffect">
                                  <p:stCondLst>
                                    <p:cond delay="2000"/>
                                  </p:stCondLst>
                                  <p:childTnLst>
                                    <p:set>
                                      <p:cBhvr>
                                        <p:cTn id="12" dur="1" fill="hold">
                                          <p:stCondLst>
                                            <p:cond delay="499"/>
                                          </p:stCondLst>
                                        </p:cTn>
                                        <p:tgtEl>
                                          <p:spTgt spid="450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uiExpand="1" build="p" bldLvl="3" autoUpdateAnimBg="0" advAuto="200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6159" name="Rectangle 15"/>
          <p:cNvSpPr>
            <a:spLocks noGrp="1" noChangeArrowheads="1"/>
          </p:cNvSpPr>
          <p:nvPr>
            <p:ph type="title"/>
          </p:nvPr>
        </p:nvSpPr>
        <p:spPr/>
        <p:txBody>
          <a:bodyPr/>
          <a:lstStyle/>
          <a:p>
            <a:pPr algn="ctr"/>
            <a:r>
              <a:rPr lang="en-US" dirty="0">
                <a:latin typeface="+mn-lt"/>
              </a:rPr>
              <a:t>What do we do?</a:t>
            </a:r>
            <a:endParaRPr lang="en-CA" dirty="0">
              <a:latin typeface="+mn-lt"/>
            </a:endParaRPr>
          </a:p>
        </p:txBody>
      </p:sp>
      <p:sp>
        <p:nvSpPr>
          <p:cNvPr id="6160" name="Rectangle 16"/>
          <p:cNvSpPr>
            <a:spLocks noGrp="1" noChangeArrowheads="1"/>
          </p:cNvSpPr>
          <p:nvPr>
            <p:ph type="body" idx="1"/>
          </p:nvPr>
        </p:nvSpPr>
        <p:spPr>
          <a:xfrm>
            <a:off x="1447800" y="2286000"/>
            <a:ext cx="7239000" cy="2438400"/>
          </a:xfrm>
        </p:spPr>
        <p:txBody>
          <a:bodyPr/>
          <a:lstStyle/>
          <a:p>
            <a:r>
              <a:rPr lang="en-US" sz="2400" dirty="0"/>
              <a:t>Through the use of amateur radio frequencies, operators, equipment, and skills, on the request of a recognized authority, we provide to our communities and certain organizations, backup or primary communication resources.</a:t>
            </a:r>
          </a:p>
        </p:txBody>
      </p:sp>
      <p:pic>
        <p:nvPicPr>
          <p:cNvPr id="5" name="Picture 4" descr="ares logo 17 Sep 19_ca.gif"/>
          <p:cNvPicPr>
            <a:picLocks noChangeAspect="1"/>
          </p:cNvPicPr>
          <p:nvPr/>
        </p:nvPicPr>
        <p:blipFill>
          <a:blip r:embed="rId2"/>
          <a:stretch>
            <a:fillRect/>
          </a:stretch>
        </p:blipFill>
        <p:spPr>
          <a:xfrm>
            <a:off x="152400" y="76200"/>
            <a:ext cx="1371600" cy="137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15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499"/>
                                          </p:stCondLst>
                                        </p:cTn>
                                        <p:tgtEl>
                                          <p:spTgt spid="61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9" grpId="0" autoUpdateAnimBg="0"/>
      <p:bldP spid="6160" grpId="0" build="p" bldLvl="3" autoUpdateAnimBg="0" advAuto="300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7162800" cy="1524000"/>
          </a:xfrm>
        </p:spPr>
        <p:txBody>
          <a:bodyPr/>
          <a:lstStyle/>
          <a:p>
            <a:r>
              <a:rPr lang="en-US" sz="4000" dirty="0" smtClean="0">
                <a:latin typeface="+mn-lt"/>
              </a:rPr>
              <a:t>What’s the most critical   component in Emergency Management</a:t>
            </a:r>
            <a:r>
              <a:rPr lang="en-US" dirty="0" smtClean="0">
                <a:latin typeface="+mn-lt"/>
              </a:rPr>
              <a:t/>
            </a:r>
            <a:br>
              <a:rPr lang="en-US" dirty="0" smtClean="0">
                <a:latin typeface="+mn-lt"/>
              </a:rPr>
            </a:br>
            <a:r>
              <a:rPr lang="en-US" dirty="0" smtClean="0">
                <a:latin typeface="+mn-lt"/>
              </a:rPr>
              <a:t>     </a:t>
            </a:r>
            <a:r>
              <a:rPr lang="en-US" dirty="0" smtClean="0">
                <a:solidFill>
                  <a:srgbClr val="FF0000"/>
                </a:solidFill>
                <a:latin typeface="+mn-lt"/>
              </a:rPr>
              <a:t>COMMUNICATIONS</a:t>
            </a:r>
            <a:endParaRPr lang="en-US" dirty="0">
              <a:solidFill>
                <a:srgbClr val="FF0000"/>
              </a:solidFill>
              <a:latin typeface="+mn-lt"/>
            </a:endParaRPr>
          </a:p>
        </p:txBody>
      </p:sp>
      <p:pic>
        <p:nvPicPr>
          <p:cNvPr id="6" name="Content Placeholder 5" descr="Screen Shot 2019-12-22 at 17.51.55 PM.png"/>
          <p:cNvPicPr>
            <a:picLocks noGrp="1" noChangeAspect="1"/>
          </p:cNvPicPr>
          <p:nvPr>
            <p:ph idx="1"/>
          </p:nvPr>
        </p:nvPicPr>
        <p:blipFill>
          <a:blip r:embed="rId2"/>
          <a:srcRect l="-12202" r="-12202"/>
          <a:stretch>
            <a:fillRect/>
          </a:stretch>
        </p:blipFill>
        <p:spPr>
          <a:xfrm>
            <a:off x="533400" y="2514600"/>
            <a:ext cx="7772400" cy="4114800"/>
          </a:xfrm>
        </p:spPr>
      </p:pic>
      <p:pic>
        <p:nvPicPr>
          <p:cNvPr id="7" name="Picture 6" descr="Screen Shot 2019-12-22 at 19.57.23 PM.png"/>
          <p:cNvPicPr>
            <a:picLocks noChangeAspect="1"/>
          </p:cNvPicPr>
          <p:nvPr/>
        </p:nvPicPr>
        <p:blipFill>
          <a:blip r:embed="rId3"/>
          <a:stretch>
            <a:fillRect/>
          </a:stretch>
        </p:blipFill>
        <p:spPr>
          <a:xfrm>
            <a:off x="1447800" y="2514600"/>
            <a:ext cx="215900" cy="419100"/>
          </a:xfrm>
          <a:prstGeom prst="rect">
            <a:avLst/>
          </a:prstGeom>
        </p:spPr>
      </p:pic>
      <p:pic>
        <p:nvPicPr>
          <p:cNvPr id="9" name="Picture 8" descr="ares logo 17 Sep 19_ca.gif"/>
          <p:cNvPicPr>
            <a:picLocks noChangeAspect="1"/>
          </p:cNvPicPr>
          <p:nvPr/>
        </p:nvPicPr>
        <p:blipFill>
          <a:blip r:embed="rId4"/>
          <a:stretch>
            <a:fillRect/>
          </a:stretch>
        </p:blipFill>
        <p:spPr>
          <a:xfrm>
            <a:off x="152400" y="76200"/>
            <a:ext cx="922338" cy="92233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lgn="ctr"/>
            <a:r>
              <a:rPr lang="en-US" dirty="0">
                <a:latin typeface="+mn-lt"/>
              </a:rPr>
              <a:t>What do we do?</a:t>
            </a:r>
            <a:endParaRPr lang="en-CA" dirty="0">
              <a:latin typeface="+mn-lt"/>
            </a:endParaRPr>
          </a:p>
        </p:txBody>
      </p:sp>
      <p:sp>
        <p:nvSpPr>
          <p:cNvPr id="47107" name="Rectangle 3"/>
          <p:cNvSpPr>
            <a:spLocks noGrp="1" noChangeArrowheads="1"/>
          </p:cNvSpPr>
          <p:nvPr>
            <p:ph type="body" idx="1"/>
          </p:nvPr>
        </p:nvSpPr>
        <p:spPr>
          <a:xfrm>
            <a:off x="1524000" y="2133600"/>
            <a:ext cx="6934200" cy="3962400"/>
          </a:xfrm>
        </p:spPr>
        <p:txBody>
          <a:bodyPr/>
          <a:lstStyle/>
          <a:p>
            <a:pPr>
              <a:lnSpc>
                <a:spcPct val="90000"/>
              </a:lnSpc>
            </a:pPr>
            <a:r>
              <a:rPr lang="en-US" sz="2000"/>
              <a:t>ARES provides communications support only for those agencies requesting assistance</a:t>
            </a:r>
          </a:p>
          <a:p>
            <a:pPr>
              <a:lnSpc>
                <a:spcPct val="90000"/>
              </a:lnSpc>
            </a:pPr>
            <a:r>
              <a:rPr lang="en-US" sz="2000"/>
              <a:t>Rarely would we provide any other service, and only if it did not conflict with assigned communications task</a:t>
            </a:r>
          </a:p>
          <a:p>
            <a:pPr>
              <a:lnSpc>
                <a:spcPct val="90000"/>
              </a:lnSpc>
            </a:pPr>
            <a:r>
              <a:rPr lang="en-US" sz="2000"/>
              <a:t>Agencies and interaction are spelled out in formal, predetermined understandings</a:t>
            </a:r>
          </a:p>
          <a:p>
            <a:pPr>
              <a:lnSpc>
                <a:spcPct val="90000"/>
              </a:lnSpc>
            </a:pPr>
            <a:r>
              <a:rPr lang="en-US" sz="2000"/>
              <a:t>As a support group, ARES does not normally initiate any action</a:t>
            </a:r>
          </a:p>
          <a:p>
            <a:pPr>
              <a:lnSpc>
                <a:spcPct val="90000"/>
              </a:lnSpc>
            </a:pPr>
            <a:r>
              <a:rPr lang="en-US" sz="2000"/>
              <a:t>When requested to support, ARES puts their own emergency plan into effect, responding to the situation at hand</a:t>
            </a:r>
          </a:p>
        </p:txBody>
      </p:sp>
      <p:pic>
        <p:nvPicPr>
          <p:cNvPr id="5" name="Picture 4" descr="ares logo 17 Sep 19_ca.gif"/>
          <p:cNvPicPr>
            <a:picLocks noChangeAspect="1"/>
          </p:cNvPicPr>
          <p:nvPr/>
        </p:nvPicPr>
        <p:blipFill>
          <a:blip r:embed="rId2"/>
          <a:stretch>
            <a:fillRect/>
          </a:stretch>
        </p:blipFill>
        <p:spPr>
          <a:xfrm>
            <a:off x="228600" y="152400"/>
            <a:ext cx="1524000" cy="1524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47107">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3000"/>
                                  </p:stCondLst>
                                  <p:childTnLst>
                                    <p:set>
                                      <p:cBhvr>
                                        <p:cTn id="9" dur="1" fill="hold">
                                          <p:stCondLst>
                                            <p:cond delay="499"/>
                                          </p:stCondLst>
                                        </p:cTn>
                                        <p:tgtEl>
                                          <p:spTgt spid="47107">
                                            <p:txEl>
                                              <p:pRg st="1" end="1"/>
                                            </p:txEl>
                                          </p:spTgt>
                                        </p:tgtEl>
                                        <p:attrNameLst>
                                          <p:attrName>style.visibility</p:attrName>
                                        </p:attrNameLst>
                                      </p:cBhvr>
                                      <p:to>
                                        <p:strVal val="visible"/>
                                      </p:to>
                                    </p:set>
                                  </p:childTnLst>
                                </p:cTn>
                              </p:par>
                            </p:childTnLst>
                          </p:cTn>
                        </p:par>
                        <p:par>
                          <p:cTn id="10" fill="hold">
                            <p:stCondLst>
                              <p:cond delay="4500"/>
                            </p:stCondLst>
                            <p:childTnLst>
                              <p:par>
                                <p:cTn id="11" presetID="1" presetClass="entr" presetSubtype="0" fill="hold" grpId="0" nodeType="afterEffect">
                                  <p:stCondLst>
                                    <p:cond delay="3000"/>
                                  </p:stCondLst>
                                  <p:childTnLst>
                                    <p:set>
                                      <p:cBhvr>
                                        <p:cTn id="12" dur="1" fill="hold">
                                          <p:stCondLst>
                                            <p:cond delay="499"/>
                                          </p:stCondLst>
                                        </p:cTn>
                                        <p:tgtEl>
                                          <p:spTgt spid="47107">
                                            <p:txEl>
                                              <p:pRg st="2" end="2"/>
                                            </p:txEl>
                                          </p:spTgt>
                                        </p:tgtEl>
                                        <p:attrNameLst>
                                          <p:attrName>style.visibility</p:attrName>
                                        </p:attrNameLst>
                                      </p:cBhvr>
                                      <p:to>
                                        <p:strVal val="visible"/>
                                      </p:to>
                                    </p:set>
                                  </p:childTnLst>
                                </p:cTn>
                              </p:par>
                            </p:childTnLst>
                          </p:cTn>
                        </p:par>
                        <p:par>
                          <p:cTn id="13" fill="hold">
                            <p:stCondLst>
                              <p:cond delay="8000"/>
                            </p:stCondLst>
                            <p:childTnLst>
                              <p:par>
                                <p:cTn id="14" presetID="1" presetClass="entr" presetSubtype="0" fill="hold" grpId="0" nodeType="afterEffect">
                                  <p:stCondLst>
                                    <p:cond delay="3000"/>
                                  </p:stCondLst>
                                  <p:childTnLst>
                                    <p:set>
                                      <p:cBhvr>
                                        <p:cTn id="15" dur="1" fill="hold">
                                          <p:stCondLst>
                                            <p:cond delay="499"/>
                                          </p:stCondLst>
                                        </p:cTn>
                                        <p:tgtEl>
                                          <p:spTgt spid="47107">
                                            <p:txEl>
                                              <p:pRg st="3" end="3"/>
                                            </p:txEl>
                                          </p:spTgt>
                                        </p:tgtEl>
                                        <p:attrNameLst>
                                          <p:attrName>style.visibility</p:attrName>
                                        </p:attrNameLst>
                                      </p:cBhvr>
                                      <p:to>
                                        <p:strVal val="visible"/>
                                      </p:to>
                                    </p:set>
                                  </p:childTnLst>
                                </p:cTn>
                              </p:par>
                            </p:childTnLst>
                          </p:cTn>
                        </p:par>
                        <p:par>
                          <p:cTn id="16" fill="hold">
                            <p:stCondLst>
                              <p:cond delay="11500"/>
                            </p:stCondLst>
                            <p:childTnLst>
                              <p:par>
                                <p:cTn id="17" presetID="1" presetClass="entr" presetSubtype="0" fill="hold" grpId="0" nodeType="afterEffect">
                                  <p:stCondLst>
                                    <p:cond delay="3000"/>
                                  </p:stCondLst>
                                  <p:childTnLst>
                                    <p:set>
                                      <p:cBhvr>
                                        <p:cTn id="18" dur="1" fill="hold">
                                          <p:stCondLst>
                                            <p:cond delay="499"/>
                                          </p:stCondLst>
                                        </p:cTn>
                                        <p:tgtEl>
                                          <p:spTgt spid="471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uiExpand="1" build="p" bldLvl="3" autoUpdateAnimBg="0" advAuto="300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lgn="ctr"/>
            <a:r>
              <a:rPr lang="en-US" dirty="0">
                <a:latin typeface="+mn-lt"/>
              </a:rPr>
              <a:t>What do we do?</a:t>
            </a:r>
            <a:endParaRPr lang="en-CA" dirty="0">
              <a:latin typeface="+mn-lt"/>
            </a:endParaRPr>
          </a:p>
        </p:txBody>
      </p:sp>
      <p:sp>
        <p:nvSpPr>
          <p:cNvPr id="48131" name="Rectangle 3"/>
          <p:cNvSpPr>
            <a:spLocks noGrp="1" noChangeArrowheads="1"/>
          </p:cNvSpPr>
          <p:nvPr>
            <p:ph type="body" idx="1"/>
          </p:nvPr>
        </p:nvSpPr>
        <p:spPr>
          <a:xfrm>
            <a:off x="1524000" y="2514600"/>
            <a:ext cx="7239000" cy="3962400"/>
          </a:xfrm>
        </p:spPr>
        <p:txBody>
          <a:bodyPr/>
          <a:lstStyle/>
          <a:p>
            <a:pPr>
              <a:lnSpc>
                <a:spcPct val="90000"/>
              </a:lnSpc>
            </a:pPr>
            <a:r>
              <a:rPr lang="en-US" sz="2000" dirty="0"/>
              <a:t>A disaster occurs within the community or service area</a:t>
            </a:r>
            <a:br>
              <a:rPr lang="en-US" sz="2000" dirty="0"/>
            </a:br>
            <a:endParaRPr lang="en-US" sz="2000" dirty="0"/>
          </a:p>
          <a:p>
            <a:pPr>
              <a:lnSpc>
                <a:spcPct val="90000"/>
              </a:lnSpc>
            </a:pPr>
            <a:r>
              <a:rPr lang="en-US" sz="2000" dirty="0"/>
              <a:t>Police are notified and respond to the scene</a:t>
            </a:r>
            <a:br>
              <a:rPr lang="en-US" sz="2000" dirty="0"/>
            </a:br>
            <a:endParaRPr lang="en-US" sz="2000" dirty="0"/>
          </a:p>
          <a:p>
            <a:pPr>
              <a:lnSpc>
                <a:spcPct val="90000"/>
              </a:lnSpc>
            </a:pPr>
            <a:r>
              <a:rPr lang="en-US" sz="2000" dirty="0"/>
              <a:t>Authorities or police assess the initial situation and call for specific aid</a:t>
            </a:r>
          </a:p>
          <a:p>
            <a:pPr lvl="1">
              <a:lnSpc>
                <a:spcPct val="90000"/>
              </a:lnSpc>
            </a:pPr>
            <a:r>
              <a:rPr lang="en-US" sz="1800" dirty="0"/>
              <a:t>More police</a:t>
            </a:r>
          </a:p>
          <a:p>
            <a:pPr lvl="1">
              <a:lnSpc>
                <a:spcPct val="90000"/>
              </a:lnSpc>
            </a:pPr>
            <a:r>
              <a:rPr lang="en-US" sz="1800" dirty="0"/>
              <a:t>Fire trucks</a:t>
            </a:r>
          </a:p>
          <a:p>
            <a:pPr lvl="1">
              <a:lnSpc>
                <a:spcPct val="90000"/>
              </a:lnSpc>
            </a:pPr>
            <a:r>
              <a:rPr lang="en-US" sz="1800" dirty="0"/>
              <a:t>Public utilities</a:t>
            </a:r>
          </a:p>
          <a:p>
            <a:pPr lvl="1">
              <a:lnSpc>
                <a:spcPct val="90000"/>
              </a:lnSpc>
            </a:pPr>
            <a:r>
              <a:rPr lang="en-US" sz="1800" dirty="0"/>
              <a:t>Ambulances and medical personnel</a:t>
            </a:r>
          </a:p>
          <a:p>
            <a:pPr lvl="1">
              <a:lnSpc>
                <a:spcPct val="90000"/>
              </a:lnSpc>
            </a:pPr>
            <a:r>
              <a:rPr lang="en-US" sz="1800" dirty="0"/>
              <a:t>Hazardous material containment team</a:t>
            </a:r>
          </a:p>
          <a:p>
            <a:pPr lvl="1">
              <a:lnSpc>
                <a:spcPct val="90000"/>
              </a:lnSpc>
            </a:pPr>
            <a:r>
              <a:rPr lang="en-US" sz="1800" dirty="0"/>
              <a:t>Etc.</a:t>
            </a:r>
          </a:p>
        </p:txBody>
      </p:sp>
      <p:sp>
        <p:nvSpPr>
          <p:cNvPr id="48133" name="Text Box 5"/>
          <p:cNvSpPr txBox="1">
            <a:spLocks noChangeArrowheads="1"/>
          </p:cNvSpPr>
          <p:nvPr/>
        </p:nvSpPr>
        <p:spPr bwMode="auto">
          <a:xfrm>
            <a:off x="762000" y="2057400"/>
            <a:ext cx="7620000" cy="457200"/>
          </a:xfrm>
          <a:prstGeom prst="rect">
            <a:avLst/>
          </a:prstGeom>
          <a:noFill/>
          <a:ln w="12700" cap="sq">
            <a:noFill/>
            <a:miter lim="800000"/>
            <a:headEnd type="none" w="sm" len="sm"/>
            <a:tailEnd type="none" w="sm" len="sm"/>
          </a:ln>
          <a:effectLst/>
        </p:spPr>
        <p:txBody>
          <a:bodyPr>
            <a:prstTxWarp prst="textNoShape">
              <a:avLst/>
            </a:prstTxWarp>
            <a:spAutoFit/>
          </a:bodyPr>
          <a:lstStyle/>
          <a:p>
            <a:pPr algn="l">
              <a:spcBef>
                <a:spcPct val="50000"/>
              </a:spcBef>
            </a:pPr>
            <a:r>
              <a:rPr lang="en-US" b="1"/>
              <a:t>SEQUENCE OF EVENTS:</a:t>
            </a:r>
            <a:endParaRPr lang="en-CA" sz="2000"/>
          </a:p>
        </p:txBody>
      </p:sp>
      <p:pic>
        <p:nvPicPr>
          <p:cNvPr id="6" name="Picture 5" descr="ares logo 17 Sep 19_ca.gif"/>
          <p:cNvPicPr>
            <a:picLocks noChangeAspect="1"/>
          </p:cNvPicPr>
          <p:nvPr/>
        </p:nvPicPr>
        <p:blipFill>
          <a:blip r:embed="rId2"/>
          <a:stretch>
            <a:fillRect/>
          </a:stretch>
        </p:blipFill>
        <p:spPr>
          <a:xfrm>
            <a:off x="228600" y="304800"/>
            <a:ext cx="1371600" cy="137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48131">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2000"/>
                                  </p:stCondLst>
                                  <p:childTnLst>
                                    <p:set>
                                      <p:cBhvr>
                                        <p:cTn id="9" dur="1" fill="hold">
                                          <p:stCondLst>
                                            <p:cond delay="499"/>
                                          </p:stCondLst>
                                        </p:cTn>
                                        <p:tgtEl>
                                          <p:spTgt spid="48131">
                                            <p:txEl>
                                              <p:pRg st="1" end="1"/>
                                            </p:txEl>
                                          </p:spTgt>
                                        </p:tgtEl>
                                        <p:attrNameLst>
                                          <p:attrName>style.visibility</p:attrName>
                                        </p:attrNameLst>
                                      </p:cBhvr>
                                      <p:to>
                                        <p:strVal val="visible"/>
                                      </p:to>
                                    </p:set>
                                  </p:childTnLst>
                                </p:cTn>
                              </p:par>
                            </p:childTnLst>
                          </p:cTn>
                        </p:par>
                        <p:par>
                          <p:cTn id="10" fill="hold">
                            <p:stCondLst>
                              <p:cond delay="3500"/>
                            </p:stCondLst>
                            <p:childTnLst>
                              <p:par>
                                <p:cTn id="11" presetID="1" presetClass="entr" presetSubtype="0" fill="hold" grpId="0" nodeType="afterEffect">
                                  <p:stCondLst>
                                    <p:cond delay="1500"/>
                                  </p:stCondLst>
                                  <p:childTnLst>
                                    <p:set>
                                      <p:cBhvr>
                                        <p:cTn id="12" dur="1" fill="hold">
                                          <p:stCondLst>
                                            <p:cond delay="499"/>
                                          </p:stCondLst>
                                        </p:cTn>
                                        <p:tgtEl>
                                          <p:spTgt spid="48131">
                                            <p:txEl>
                                              <p:pRg st="2" end="2"/>
                                            </p:txEl>
                                          </p:spTgt>
                                        </p:tgtEl>
                                        <p:attrNameLst>
                                          <p:attrName>style.visibility</p:attrName>
                                        </p:attrNameLst>
                                      </p:cBhvr>
                                      <p:to>
                                        <p:strVal val="visible"/>
                                      </p:to>
                                    </p:set>
                                  </p:childTnLst>
                                </p:cTn>
                              </p:par>
                            </p:childTnLst>
                          </p:cTn>
                        </p:par>
                        <p:par>
                          <p:cTn id="13" fill="hold">
                            <p:stCondLst>
                              <p:cond delay="5500"/>
                            </p:stCondLst>
                            <p:childTnLst>
                              <p:par>
                                <p:cTn id="14" presetID="1" presetClass="entr" presetSubtype="0" fill="hold" grpId="0" nodeType="afterEffect">
                                  <p:stCondLst>
                                    <p:cond delay="1500"/>
                                  </p:stCondLst>
                                  <p:childTnLst>
                                    <p:set>
                                      <p:cBhvr>
                                        <p:cTn id="15" dur="1" fill="hold">
                                          <p:stCondLst>
                                            <p:cond delay="499"/>
                                          </p:stCondLst>
                                        </p:cTn>
                                        <p:tgtEl>
                                          <p:spTgt spid="48131">
                                            <p:txEl>
                                              <p:pRg st="3" end="3"/>
                                            </p:txEl>
                                          </p:spTgt>
                                        </p:tgtEl>
                                        <p:attrNameLst>
                                          <p:attrName>style.visibility</p:attrName>
                                        </p:attrNameLst>
                                      </p:cBhvr>
                                      <p:to>
                                        <p:strVal val="visible"/>
                                      </p:to>
                                    </p:set>
                                  </p:childTnLst>
                                </p:cTn>
                              </p:par>
                            </p:childTnLst>
                          </p:cTn>
                        </p:par>
                        <p:par>
                          <p:cTn id="16" fill="hold">
                            <p:stCondLst>
                              <p:cond delay="7500"/>
                            </p:stCondLst>
                            <p:childTnLst>
                              <p:par>
                                <p:cTn id="17" presetID="1" presetClass="entr" presetSubtype="0" fill="hold" grpId="0" nodeType="afterEffect">
                                  <p:stCondLst>
                                    <p:cond delay="500"/>
                                  </p:stCondLst>
                                  <p:childTnLst>
                                    <p:set>
                                      <p:cBhvr>
                                        <p:cTn id="18" dur="1" fill="hold">
                                          <p:stCondLst>
                                            <p:cond delay="499"/>
                                          </p:stCondLst>
                                        </p:cTn>
                                        <p:tgtEl>
                                          <p:spTgt spid="48131">
                                            <p:txEl>
                                              <p:pRg st="4" end="4"/>
                                            </p:txEl>
                                          </p:spTgt>
                                        </p:tgtEl>
                                        <p:attrNameLst>
                                          <p:attrName>style.visibility</p:attrName>
                                        </p:attrNameLst>
                                      </p:cBhvr>
                                      <p:to>
                                        <p:strVal val="visible"/>
                                      </p:to>
                                    </p:set>
                                  </p:childTnLst>
                                </p:cTn>
                              </p:par>
                            </p:childTnLst>
                          </p:cTn>
                        </p:par>
                        <p:par>
                          <p:cTn id="19" fill="hold">
                            <p:stCondLst>
                              <p:cond delay="8500"/>
                            </p:stCondLst>
                            <p:childTnLst>
                              <p:par>
                                <p:cTn id="20" presetID="1" presetClass="entr" presetSubtype="0" fill="hold" grpId="0" nodeType="afterEffect">
                                  <p:stCondLst>
                                    <p:cond delay="500"/>
                                  </p:stCondLst>
                                  <p:childTnLst>
                                    <p:set>
                                      <p:cBhvr>
                                        <p:cTn id="21" dur="1" fill="hold">
                                          <p:stCondLst>
                                            <p:cond delay="499"/>
                                          </p:stCondLst>
                                        </p:cTn>
                                        <p:tgtEl>
                                          <p:spTgt spid="48131">
                                            <p:txEl>
                                              <p:pRg st="5" end="5"/>
                                            </p:txEl>
                                          </p:spTgt>
                                        </p:tgtEl>
                                        <p:attrNameLst>
                                          <p:attrName>style.visibility</p:attrName>
                                        </p:attrNameLst>
                                      </p:cBhvr>
                                      <p:to>
                                        <p:strVal val="visible"/>
                                      </p:to>
                                    </p:set>
                                  </p:childTnLst>
                                </p:cTn>
                              </p:par>
                            </p:childTnLst>
                          </p:cTn>
                        </p:par>
                        <p:par>
                          <p:cTn id="22" fill="hold">
                            <p:stCondLst>
                              <p:cond delay="9500"/>
                            </p:stCondLst>
                            <p:childTnLst>
                              <p:par>
                                <p:cTn id="23" presetID="1" presetClass="entr" presetSubtype="0" fill="hold" grpId="0" nodeType="afterEffect">
                                  <p:stCondLst>
                                    <p:cond delay="500"/>
                                  </p:stCondLst>
                                  <p:childTnLst>
                                    <p:set>
                                      <p:cBhvr>
                                        <p:cTn id="24" dur="1" fill="hold">
                                          <p:stCondLst>
                                            <p:cond delay="499"/>
                                          </p:stCondLst>
                                        </p:cTn>
                                        <p:tgtEl>
                                          <p:spTgt spid="48131">
                                            <p:txEl>
                                              <p:pRg st="6" end="6"/>
                                            </p:txEl>
                                          </p:spTgt>
                                        </p:tgtEl>
                                        <p:attrNameLst>
                                          <p:attrName>style.visibility</p:attrName>
                                        </p:attrNameLst>
                                      </p:cBhvr>
                                      <p:to>
                                        <p:strVal val="visible"/>
                                      </p:to>
                                    </p:set>
                                  </p:childTnLst>
                                </p:cTn>
                              </p:par>
                            </p:childTnLst>
                          </p:cTn>
                        </p:par>
                        <p:par>
                          <p:cTn id="25" fill="hold">
                            <p:stCondLst>
                              <p:cond delay="10500"/>
                            </p:stCondLst>
                            <p:childTnLst>
                              <p:par>
                                <p:cTn id="26" presetID="1" presetClass="entr" presetSubtype="0" fill="hold" grpId="0" nodeType="afterEffect">
                                  <p:stCondLst>
                                    <p:cond delay="500"/>
                                  </p:stCondLst>
                                  <p:childTnLst>
                                    <p:set>
                                      <p:cBhvr>
                                        <p:cTn id="27" dur="1" fill="hold">
                                          <p:stCondLst>
                                            <p:cond delay="499"/>
                                          </p:stCondLst>
                                        </p:cTn>
                                        <p:tgtEl>
                                          <p:spTgt spid="48131">
                                            <p:txEl>
                                              <p:pRg st="7" end="7"/>
                                            </p:txEl>
                                          </p:spTgt>
                                        </p:tgtEl>
                                        <p:attrNameLst>
                                          <p:attrName>style.visibility</p:attrName>
                                        </p:attrNameLst>
                                      </p:cBhvr>
                                      <p:to>
                                        <p:strVal val="visible"/>
                                      </p:to>
                                    </p:set>
                                  </p:childTnLst>
                                </p:cTn>
                              </p:par>
                            </p:childTnLst>
                          </p:cTn>
                        </p:par>
                        <p:par>
                          <p:cTn id="28" fill="hold">
                            <p:stCondLst>
                              <p:cond delay="11500"/>
                            </p:stCondLst>
                            <p:childTnLst>
                              <p:par>
                                <p:cTn id="29" presetID="1" presetClass="entr" presetSubtype="0" fill="hold" grpId="0" nodeType="afterEffect">
                                  <p:stCondLst>
                                    <p:cond delay="500"/>
                                  </p:stCondLst>
                                  <p:childTnLst>
                                    <p:set>
                                      <p:cBhvr>
                                        <p:cTn id="30" dur="1" fill="hold">
                                          <p:stCondLst>
                                            <p:cond delay="499"/>
                                          </p:stCondLst>
                                        </p:cTn>
                                        <p:tgtEl>
                                          <p:spTgt spid="481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uiExpand="1" build="p" bldLvl="3" autoUpdateAnimBg="0" advAuto="200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algn="ctr"/>
            <a:r>
              <a:rPr lang="en-US" dirty="0">
                <a:latin typeface="+mn-lt"/>
              </a:rPr>
              <a:t>What do we do?</a:t>
            </a:r>
            <a:endParaRPr lang="en-CA" dirty="0">
              <a:latin typeface="+mn-lt"/>
            </a:endParaRPr>
          </a:p>
        </p:txBody>
      </p:sp>
      <p:sp>
        <p:nvSpPr>
          <p:cNvPr id="49155" name="Rectangle 3"/>
          <p:cNvSpPr>
            <a:spLocks noGrp="1" noChangeArrowheads="1"/>
          </p:cNvSpPr>
          <p:nvPr>
            <p:ph type="body" idx="1"/>
          </p:nvPr>
        </p:nvSpPr>
        <p:spPr>
          <a:xfrm>
            <a:off x="1524000" y="2743200"/>
            <a:ext cx="7162800" cy="3276600"/>
          </a:xfrm>
        </p:spPr>
        <p:txBody>
          <a:bodyPr/>
          <a:lstStyle/>
          <a:p>
            <a:pPr>
              <a:lnSpc>
                <a:spcPct val="90000"/>
              </a:lnSpc>
            </a:pPr>
            <a:r>
              <a:rPr lang="en-US" sz="2000" dirty="0"/>
              <a:t>Specific agencies would be notified and put on standby under the Peacetime Emergency Plan</a:t>
            </a:r>
          </a:p>
          <a:p>
            <a:pPr lvl="1">
              <a:lnSpc>
                <a:spcPct val="90000"/>
              </a:lnSpc>
            </a:pPr>
            <a:r>
              <a:rPr lang="en-US" sz="1800" dirty="0"/>
              <a:t>Social Services become involved when people require food, clothing, or shelter</a:t>
            </a:r>
          </a:p>
          <a:p>
            <a:pPr lvl="2">
              <a:lnSpc>
                <a:spcPct val="90000"/>
              </a:lnSpc>
            </a:pPr>
            <a:r>
              <a:rPr lang="en-US" sz="1600" dirty="0"/>
              <a:t>Red Cross is called if shelters are to be established</a:t>
            </a:r>
          </a:p>
          <a:p>
            <a:pPr lvl="2">
              <a:lnSpc>
                <a:spcPct val="90000"/>
              </a:lnSpc>
            </a:pPr>
            <a:r>
              <a:rPr lang="en-US" sz="1600" dirty="0"/>
              <a:t>ARES will be notified if communications are required</a:t>
            </a:r>
            <a:br>
              <a:rPr lang="en-US" sz="1600" dirty="0"/>
            </a:br>
            <a:endParaRPr lang="en-US" sz="1600" dirty="0"/>
          </a:p>
          <a:p>
            <a:pPr>
              <a:lnSpc>
                <a:spcPct val="90000"/>
              </a:lnSpc>
            </a:pPr>
            <a:r>
              <a:rPr lang="en-US" sz="2000" dirty="0"/>
              <a:t>The DEC, EC, or AEC will be called with a request and initial assessment of the situation</a:t>
            </a:r>
          </a:p>
          <a:p>
            <a:pPr lvl="1">
              <a:lnSpc>
                <a:spcPct val="90000"/>
              </a:lnSpc>
            </a:pPr>
            <a:r>
              <a:rPr lang="en-US" sz="1800" dirty="0"/>
              <a:t>DEC, EC, and/or AEC quickly confer to assess requirements and actions required</a:t>
            </a:r>
            <a:br>
              <a:rPr lang="en-US" sz="1800" dirty="0"/>
            </a:br>
            <a:endParaRPr lang="en-US" sz="1800" dirty="0"/>
          </a:p>
        </p:txBody>
      </p:sp>
      <p:sp>
        <p:nvSpPr>
          <p:cNvPr id="49157" name="Text Box 5"/>
          <p:cNvSpPr txBox="1">
            <a:spLocks noChangeArrowheads="1"/>
          </p:cNvSpPr>
          <p:nvPr/>
        </p:nvSpPr>
        <p:spPr bwMode="auto">
          <a:xfrm>
            <a:off x="762000" y="2057400"/>
            <a:ext cx="7620000" cy="457200"/>
          </a:xfrm>
          <a:prstGeom prst="rect">
            <a:avLst/>
          </a:prstGeom>
          <a:noFill/>
          <a:ln w="12700" cap="sq">
            <a:noFill/>
            <a:miter lim="800000"/>
            <a:headEnd type="none" w="sm" len="sm"/>
            <a:tailEnd type="none" w="sm" len="sm"/>
          </a:ln>
          <a:effectLst/>
        </p:spPr>
        <p:txBody>
          <a:bodyPr>
            <a:prstTxWarp prst="textNoShape">
              <a:avLst/>
            </a:prstTxWarp>
            <a:spAutoFit/>
          </a:bodyPr>
          <a:lstStyle/>
          <a:p>
            <a:pPr algn="l">
              <a:spcBef>
                <a:spcPct val="50000"/>
              </a:spcBef>
            </a:pPr>
            <a:r>
              <a:rPr lang="en-US" b="1"/>
              <a:t>SEQUENCE OF EVENTS – cont’d:</a:t>
            </a:r>
            <a:endParaRPr lang="en-CA" sz="2000"/>
          </a:p>
        </p:txBody>
      </p:sp>
      <p:pic>
        <p:nvPicPr>
          <p:cNvPr id="6" name="Picture 5" descr="ares logo 17 Sep 19_ca.gif"/>
          <p:cNvPicPr>
            <a:picLocks noChangeAspect="1"/>
          </p:cNvPicPr>
          <p:nvPr/>
        </p:nvPicPr>
        <p:blipFill>
          <a:blip r:embed="rId2"/>
          <a:stretch>
            <a:fillRect/>
          </a:stretch>
        </p:blipFill>
        <p:spPr>
          <a:xfrm>
            <a:off x="304800" y="152400"/>
            <a:ext cx="1295400" cy="129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49155">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3000"/>
                                  </p:stCondLst>
                                  <p:childTnLst>
                                    <p:set>
                                      <p:cBhvr>
                                        <p:cTn id="9" dur="1" fill="hold">
                                          <p:stCondLst>
                                            <p:cond delay="499"/>
                                          </p:stCondLst>
                                        </p:cTn>
                                        <p:tgtEl>
                                          <p:spTgt spid="49155">
                                            <p:txEl>
                                              <p:pRg st="1" end="1"/>
                                            </p:txEl>
                                          </p:spTgt>
                                        </p:tgtEl>
                                        <p:attrNameLst>
                                          <p:attrName>style.visibility</p:attrName>
                                        </p:attrNameLst>
                                      </p:cBhvr>
                                      <p:to>
                                        <p:strVal val="visible"/>
                                      </p:to>
                                    </p:set>
                                  </p:childTnLst>
                                </p:cTn>
                              </p:par>
                            </p:childTnLst>
                          </p:cTn>
                        </p:par>
                        <p:par>
                          <p:cTn id="10" fill="hold">
                            <p:stCondLst>
                              <p:cond delay="4500"/>
                            </p:stCondLst>
                            <p:childTnLst>
                              <p:par>
                                <p:cTn id="11" presetID="1" presetClass="entr" presetSubtype="0" fill="hold" grpId="0" nodeType="afterEffect">
                                  <p:stCondLst>
                                    <p:cond delay="3000"/>
                                  </p:stCondLst>
                                  <p:childTnLst>
                                    <p:set>
                                      <p:cBhvr>
                                        <p:cTn id="12" dur="1" fill="hold">
                                          <p:stCondLst>
                                            <p:cond delay="499"/>
                                          </p:stCondLst>
                                        </p:cTn>
                                        <p:tgtEl>
                                          <p:spTgt spid="49155">
                                            <p:txEl>
                                              <p:pRg st="2" end="2"/>
                                            </p:txEl>
                                          </p:spTgt>
                                        </p:tgtEl>
                                        <p:attrNameLst>
                                          <p:attrName>style.visibility</p:attrName>
                                        </p:attrNameLst>
                                      </p:cBhvr>
                                      <p:to>
                                        <p:strVal val="visible"/>
                                      </p:to>
                                    </p:set>
                                  </p:childTnLst>
                                </p:cTn>
                              </p:par>
                            </p:childTnLst>
                          </p:cTn>
                        </p:par>
                        <p:par>
                          <p:cTn id="13" fill="hold">
                            <p:stCondLst>
                              <p:cond delay="8000"/>
                            </p:stCondLst>
                            <p:childTnLst>
                              <p:par>
                                <p:cTn id="14" presetID="1" presetClass="entr" presetSubtype="0" fill="hold" grpId="0" nodeType="afterEffect">
                                  <p:stCondLst>
                                    <p:cond delay="1500"/>
                                  </p:stCondLst>
                                  <p:childTnLst>
                                    <p:set>
                                      <p:cBhvr>
                                        <p:cTn id="15" dur="1" fill="hold">
                                          <p:stCondLst>
                                            <p:cond delay="499"/>
                                          </p:stCondLst>
                                        </p:cTn>
                                        <p:tgtEl>
                                          <p:spTgt spid="49155">
                                            <p:txEl>
                                              <p:pRg st="3" end="3"/>
                                            </p:txEl>
                                          </p:spTgt>
                                        </p:tgtEl>
                                        <p:attrNameLst>
                                          <p:attrName>style.visibility</p:attrName>
                                        </p:attrNameLst>
                                      </p:cBhvr>
                                      <p:to>
                                        <p:strVal val="visible"/>
                                      </p:to>
                                    </p:set>
                                  </p:childTnLst>
                                </p:cTn>
                              </p:par>
                            </p:childTnLst>
                          </p:cTn>
                        </p:par>
                        <p:par>
                          <p:cTn id="16" fill="hold">
                            <p:stCondLst>
                              <p:cond delay="10000"/>
                            </p:stCondLst>
                            <p:childTnLst>
                              <p:par>
                                <p:cTn id="17" presetID="1" presetClass="entr" presetSubtype="0" fill="hold" grpId="0" nodeType="afterEffect">
                                  <p:stCondLst>
                                    <p:cond delay="1500"/>
                                  </p:stCondLst>
                                  <p:childTnLst>
                                    <p:set>
                                      <p:cBhvr>
                                        <p:cTn id="18" dur="1" fill="hold">
                                          <p:stCondLst>
                                            <p:cond delay="499"/>
                                          </p:stCondLst>
                                        </p:cTn>
                                        <p:tgtEl>
                                          <p:spTgt spid="49155">
                                            <p:txEl>
                                              <p:pRg st="4" end="4"/>
                                            </p:txEl>
                                          </p:spTgt>
                                        </p:tgtEl>
                                        <p:attrNameLst>
                                          <p:attrName>style.visibility</p:attrName>
                                        </p:attrNameLst>
                                      </p:cBhvr>
                                      <p:to>
                                        <p:strVal val="visible"/>
                                      </p:to>
                                    </p:set>
                                  </p:childTnLst>
                                </p:cTn>
                              </p:par>
                            </p:childTnLst>
                          </p:cTn>
                        </p:par>
                        <p:par>
                          <p:cTn id="19" fill="hold">
                            <p:stCondLst>
                              <p:cond delay="12000"/>
                            </p:stCondLst>
                            <p:childTnLst>
                              <p:par>
                                <p:cTn id="20" presetID="1" presetClass="entr" presetSubtype="0" fill="hold" grpId="0" nodeType="afterEffect">
                                  <p:stCondLst>
                                    <p:cond delay="2500"/>
                                  </p:stCondLst>
                                  <p:childTnLst>
                                    <p:set>
                                      <p:cBhvr>
                                        <p:cTn id="21" dur="1" fill="hold">
                                          <p:stCondLst>
                                            <p:cond delay="499"/>
                                          </p:stCondLst>
                                        </p:cTn>
                                        <p:tgtEl>
                                          <p:spTgt spid="4915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uiExpand="1" build="p" bldLvl="3" autoUpdateAnimBg="0" advAuto="300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algn="ctr"/>
            <a:r>
              <a:rPr lang="en-US" dirty="0">
                <a:latin typeface="+mn-lt"/>
              </a:rPr>
              <a:t>What do we do?</a:t>
            </a:r>
            <a:endParaRPr lang="en-CA" dirty="0">
              <a:latin typeface="+mn-lt"/>
            </a:endParaRPr>
          </a:p>
        </p:txBody>
      </p:sp>
      <p:sp>
        <p:nvSpPr>
          <p:cNvPr id="50179" name="Rectangle 3"/>
          <p:cNvSpPr>
            <a:spLocks noGrp="1" noChangeArrowheads="1"/>
          </p:cNvSpPr>
          <p:nvPr>
            <p:ph type="body" idx="1"/>
          </p:nvPr>
        </p:nvSpPr>
        <p:spPr>
          <a:xfrm>
            <a:off x="1524000" y="2743200"/>
            <a:ext cx="6705600" cy="3124200"/>
          </a:xfrm>
        </p:spPr>
        <p:txBody>
          <a:bodyPr/>
          <a:lstStyle/>
          <a:p>
            <a:pPr>
              <a:lnSpc>
                <a:spcPct val="90000"/>
              </a:lnSpc>
            </a:pPr>
            <a:r>
              <a:rPr lang="en-US" sz="2000"/>
              <a:t>Initiate call up tree to alert members – assign a temporary net controller to also make announcements on local emergency frequency</a:t>
            </a:r>
          </a:p>
          <a:p>
            <a:pPr lvl="1">
              <a:lnSpc>
                <a:spcPct val="90000"/>
              </a:lnSpc>
            </a:pPr>
            <a:r>
              <a:rPr lang="en-US" sz="1800"/>
              <a:t>Inform members of course of action</a:t>
            </a:r>
          </a:p>
          <a:p>
            <a:pPr lvl="2">
              <a:lnSpc>
                <a:spcPct val="90000"/>
              </a:lnSpc>
            </a:pPr>
            <a:r>
              <a:rPr lang="en-US" sz="1600"/>
              <a:t>Standby</a:t>
            </a:r>
            <a:br>
              <a:rPr lang="en-US" sz="1600"/>
            </a:br>
            <a:endParaRPr lang="en-US" sz="1600"/>
          </a:p>
          <a:p>
            <a:pPr lvl="2">
              <a:lnSpc>
                <a:spcPct val="90000"/>
              </a:lnSpc>
            </a:pPr>
            <a:r>
              <a:rPr lang="en-US" sz="1600"/>
              <a:t>Report to a shelter or office</a:t>
            </a:r>
            <a:br>
              <a:rPr lang="en-US" sz="1600"/>
            </a:br>
            <a:endParaRPr lang="en-US" sz="1600"/>
          </a:p>
          <a:p>
            <a:pPr lvl="2">
              <a:lnSpc>
                <a:spcPct val="90000"/>
              </a:lnSpc>
            </a:pPr>
            <a:r>
              <a:rPr lang="en-US" sz="1600"/>
              <a:t>Report to a central rally point for instructions</a:t>
            </a:r>
            <a:br>
              <a:rPr lang="en-US" sz="1600"/>
            </a:br>
            <a:endParaRPr lang="en-US" sz="1600"/>
          </a:p>
          <a:p>
            <a:pPr lvl="2">
              <a:lnSpc>
                <a:spcPct val="90000"/>
              </a:lnSpc>
            </a:pPr>
            <a:r>
              <a:rPr lang="en-US" sz="1600"/>
              <a:t>Establish a permanent NCS</a:t>
            </a:r>
            <a:br>
              <a:rPr lang="en-US" sz="1600"/>
            </a:br>
            <a:endParaRPr lang="en-US" sz="1600"/>
          </a:p>
        </p:txBody>
      </p:sp>
      <p:sp>
        <p:nvSpPr>
          <p:cNvPr id="50181" name="Text Box 5"/>
          <p:cNvSpPr txBox="1">
            <a:spLocks noChangeArrowheads="1"/>
          </p:cNvSpPr>
          <p:nvPr/>
        </p:nvSpPr>
        <p:spPr bwMode="auto">
          <a:xfrm>
            <a:off x="762000" y="2057400"/>
            <a:ext cx="7620000" cy="457200"/>
          </a:xfrm>
          <a:prstGeom prst="rect">
            <a:avLst/>
          </a:prstGeom>
          <a:noFill/>
          <a:ln w="12700" cap="sq">
            <a:noFill/>
            <a:miter lim="800000"/>
            <a:headEnd type="none" w="sm" len="sm"/>
            <a:tailEnd type="none" w="sm" len="sm"/>
          </a:ln>
          <a:effectLst/>
        </p:spPr>
        <p:txBody>
          <a:bodyPr>
            <a:prstTxWarp prst="textNoShape">
              <a:avLst/>
            </a:prstTxWarp>
            <a:spAutoFit/>
          </a:bodyPr>
          <a:lstStyle/>
          <a:p>
            <a:pPr algn="l">
              <a:spcBef>
                <a:spcPct val="50000"/>
              </a:spcBef>
            </a:pPr>
            <a:r>
              <a:rPr lang="en-US" b="1" dirty="0">
                <a:latin typeface="+mn-lt"/>
              </a:rPr>
              <a:t>SEQUENCE OF EVENTS – cont’d:</a:t>
            </a:r>
            <a:endParaRPr lang="en-CA" sz="2000" dirty="0">
              <a:latin typeface="+mn-lt"/>
            </a:endParaRPr>
          </a:p>
        </p:txBody>
      </p:sp>
      <p:pic>
        <p:nvPicPr>
          <p:cNvPr id="6" name="Picture 5" descr="ares logo 17 Sep 19_ca.gif"/>
          <p:cNvPicPr>
            <a:picLocks noChangeAspect="1"/>
          </p:cNvPicPr>
          <p:nvPr/>
        </p:nvPicPr>
        <p:blipFill>
          <a:blip r:embed="rId2"/>
          <a:stretch>
            <a:fillRect/>
          </a:stretch>
        </p:blipFill>
        <p:spPr>
          <a:xfrm>
            <a:off x="381000" y="228600"/>
            <a:ext cx="1155700" cy="1155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50179">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3000"/>
                                  </p:stCondLst>
                                  <p:childTnLst>
                                    <p:set>
                                      <p:cBhvr>
                                        <p:cTn id="9" dur="1" fill="hold">
                                          <p:stCondLst>
                                            <p:cond delay="499"/>
                                          </p:stCondLst>
                                        </p:cTn>
                                        <p:tgtEl>
                                          <p:spTgt spid="50179">
                                            <p:txEl>
                                              <p:pRg st="1" end="1"/>
                                            </p:txEl>
                                          </p:spTgt>
                                        </p:tgtEl>
                                        <p:attrNameLst>
                                          <p:attrName>style.visibility</p:attrName>
                                        </p:attrNameLst>
                                      </p:cBhvr>
                                      <p:to>
                                        <p:strVal val="visible"/>
                                      </p:to>
                                    </p:set>
                                  </p:childTnLst>
                                </p:cTn>
                              </p:par>
                            </p:childTnLst>
                          </p:cTn>
                        </p:par>
                        <p:par>
                          <p:cTn id="10" fill="hold">
                            <p:stCondLst>
                              <p:cond delay="4500"/>
                            </p:stCondLst>
                            <p:childTnLst>
                              <p:par>
                                <p:cTn id="11" presetID="1" presetClass="entr" presetSubtype="0" fill="hold" grpId="0" nodeType="afterEffect">
                                  <p:stCondLst>
                                    <p:cond delay="1000"/>
                                  </p:stCondLst>
                                  <p:childTnLst>
                                    <p:set>
                                      <p:cBhvr>
                                        <p:cTn id="12" dur="1" fill="hold">
                                          <p:stCondLst>
                                            <p:cond delay="499"/>
                                          </p:stCondLst>
                                        </p:cTn>
                                        <p:tgtEl>
                                          <p:spTgt spid="50179">
                                            <p:txEl>
                                              <p:pRg st="2" end="2"/>
                                            </p:txEl>
                                          </p:spTgt>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grpId="0" nodeType="afterEffect">
                                  <p:stCondLst>
                                    <p:cond delay="1000"/>
                                  </p:stCondLst>
                                  <p:childTnLst>
                                    <p:set>
                                      <p:cBhvr>
                                        <p:cTn id="15" dur="1" fill="hold">
                                          <p:stCondLst>
                                            <p:cond delay="499"/>
                                          </p:stCondLst>
                                        </p:cTn>
                                        <p:tgtEl>
                                          <p:spTgt spid="50179">
                                            <p:txEl>
                                              <p:pRg st="3" end="3"/>
                                            </p:txEl>
                                          </p:spTgt>
                                        </p:tgtEl>
                                        <p:attrNameLst>
                                          <p:attrName>style.visibility</p:attrName>
                                        </p:attrNameLst>
                                      </p:cBhvr>
                                      <p:to>
                                        <p:strVal val="visible"/>
                                      </p:to>
                                    </p:set>
                                  </p:childTnLst>
                                </p:cTn>
                              </p:par>
                            </p:childTnLst>
                          </p:cTn>
                        </p:par>
                        <p:par>
                          <p:cTn id="16" fill="hold">
                            <p:stCondLst>
                              <p:cond delay="7500"/>
                            </p:stCondLst>
                            <p:childTnLst>
                              <p:par>
                                <p:cTn id="17" presetID="1" presetClass="entr" presetSubtype="0" fill="hold" grpId="0" nodeType="afterEffect">
                                  <p:stCondLst>
                                    <p:cond delay="1000"/>
                                  </p:stCondLst>
                                  <p:childTnLst>
                                    <p:set>
                                      <p:cBhvr>
                                        <p:cTn id="18" dur="1" fill="hold">
                                          <p:stCondLst>
                                            <p:cond delay="499"/>
                                          </p:stCondLst>
                                        </p:cTn>
                                        <p:tgtEl>
                                          <p:spTgt spid="50179">
                                            <p:txEl>
                                              <p:pRg st="4" end="4"/>
                                            </p:txEl>
                                          </p:spTgt>
                                        </p:tgtEl>
                                        <p:attrNameLst>
                                          <p:attrName>style.visibility</p:attrName>
                                        </p:attrNameLst>
                                      </p:cBhvr>
                                      <p:to>
                                        <p:strVal val="visible"/>
                                      </p:to>
                                    </p:set>
                                  </p:childTnLst>
                                </p:cTn>
                              </p:par>
                            </p:childTnLst>
                          </p:cTn>
                        </p:par>
                        <p:par>
                          <p:cTn id="19" fill="hold">
                            <p:stCondLst>
                              <p:cond delay="9000"/>
                            </p:stCondLst>
                            <p:childTnLst>
                              <p:par>
                                <p:cTn id="20" presetID="1" presetClass="entr" presetSubtype="0" fill="hold" grpId="0" nodeType="afterEffect">
                                  <p:stCondLst>
                                    <p:cond delay="1000"/>
                                  </p:stCondLst>
                                  <p:childTnLst>
                                    <p:set>
                                      <p:cBhvr>
                                        <p:cTn id="21" dur="1" fill="hold">
                                          <p:stCondLst>
                                            <p:cond delay="499"/>
                                          </p:stCondLst>
                                        </p:cTn>
                                        <p:tgtEl>
                                          <p:spTgt spid="501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uiExpand="1" build="p" bldLvl="3" autoUpdateAnimBg="0" advAuto="200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lgn="ctr"/>
            <a:r>
              <a:rPr lang="en-US" dirty="0">
                <a:latin typeface="+mn-lt"/>
              </a:rPr>
              <a:t>What do we do?</a:t>
            </a:r>
            <a:endParaRPr lang="en-CA" dirty="0">
              <a:latin typeface="+mn-lt"/>
            </a:endParaRPr>
          </a:p>
        </p:txBody>
      </p:sp>
      <p:sp>
        <p:nvSpPr>
          <p:cNvPr id="51203" name="Rectangle 3"/>
          <p:cNvSpPr>
            <a:spLocks noGrp="1" noChangeArrowheads="1"/>
          </p:cNvSpPr>
          <p:nvPr>
            <p:ph type="body" idx="1"/>
          </p:nvPr>
        </p:nvSpPr>
        <p:spPr>
          <a:xfrm>
            <a:off x="1524000" y="2743200"/>
            <a:ext cx="6705600" cy="3581400"/>
          </a:xfrm>
        </p:spPr>
        <p:txBody>
          <a:bodyPr/>
          <a:lstStyle/>
          <a:p>
            <a:pPr>
              <a:lnSpc>
                <a:spcPct val="90000"/>
              </a:lnSpc>
            </a:pPr>
            <a:r>
              <a:rPr lang="en-US" sz="2000"/>
              <a:t>DEC, EC and/or AEC actions</a:t>
            </a:r>
          </a:p>
          <a:p>
            <a:pPr lvl="1">
              <a:lnSpc>
                <a:spcPct val="90000"/>
              </a:lnSpc>
            </a:pPr>
            <a:r>
              <a:rPr lang="en-US" sz="1800"/>
              <a:t>Meet at EOC or where requested for further instructions and liaison to other agencies</a:t>
            </a:r>
            <a:br>
              <a:rPr lang="en-US" sz="1800"/>
            </a:br>
            <a:endParaRPr lang="en-US" sz="1800"/>
          </a:p>
          <a:p>
            <a:pPr lvl="2">
              <a:lnSpc>
                <a:spcPct val="90000"/>
              </a:lnSpc>
            </a:pPr>
            <a:r>
              <a:rPr lang="en-US" sz="1600"/>
              <a:t>Provide additional communications if requested</a:t>
            </a:r>
          </a:p>
          <a:p>
            <a:pPr lvl="3">
              <a:lnSpc>
                <a:spcPct val="90000"/>
              </a:lnSpc>
            </a:pPr>
            <a:r>
              <a:rPr lang="en-US" sz="1400"/>
              <a:t>Police department</a:t>
            </a:r>
            <a:br>
              <a:rPr lang="en-US" sz="1400"/>
            </a:br>
            <a:endParaRPr lang="en-US" sz="1400"/>
          </a:p>
          <a:p>
            <a:pPr lvl="3">
              <a:lnSpc>
                <a:spcPct val="90000"/>
              </a:lnSpc>
            </a:pPr>
            <a:r>
              <a:rPr lang="en-US" sz="1400"/>
              <a:t>Fire department</a:t>
            </a:r>
            <a:br>
              <a:rPr lang="en-US" sz="1400"/>
            </a:br>
            <a:endParaRPr lang="en-US" sz="1400"/>
          </a:p>
          <a:p>
            <a:pPr lvl="3">
              <a:lnSpc>
                <a:spcPct val="90000"/>
              </a:lnSpc>
            </a:pPr>
            <a:r>
              <a:rPr lang="en-US" sz="1400"/>
              <a:t>Municipal officials</a:t>
            </a:r>
          </a:p>
          <a:p>
            <a:pPr lvl="3">
              <a:lnSpc>
                <a:spcPct val="90000"/>
              </a:lnSpc>
            </a:pPr>
            <a:endParaRPr lang="en-US" sz="1400"/>
          </a:p>
          <a:p>
            <a:pPr lvl="3">
              <a:lnSpc>
                <a:spcPct val="90000"/>
              </a:lnSpc>
            </a:pPr>
            <a:r>
              <a:rPr lang="en-US" sz="1400"/>
              <a:t>Hospitals</a:t>
            </a:r>
            <a:br>
              <a:rPr lang="en-US" sz="1400"/>
            </a:br>
            <a:endParaRPr lang="en-US" sz="1400"/>
          </a:p>
          <a:p>
            <a:pPr lvl="3">
              <a:lnSpc>
                <a:spcPct val="90000"/>
              </a:lnSpc>
            </a:pPr>
            <a:r>
              <a:rPr lang="en-US" sz="1400"/>
              <a:t>Civic shelters or Red Cross Centres</a:t>
            </a:r>
          </a:p>
        </p:txBody>
      </p:sp>
      <p:sp>
        <p:nvSpPr>
          <p:cNvPr id="51205" name="Text Box 5"/>
          <p:cNvSpPr txBox="1">
            <a:spLocks noChangeArrowheads="1"/>
          </p:cNvSpPr>
          <p:nvPr/>
        </p:nvSpPr>
        <p:spPr bwMode="auto">
          <a:xfrm>
            <a:off x="762000" y="2057400"/>
            <a:ext cx="7620000" cy="457200"/>
          </a:xfrm>
          <a:prstGeom prst="rect">
            <a:avLst/>
          </a:prstGeom>
          <a:noFill/>
          <a:ln w="12700" cap="sq">
            <a:noFill/>
            <a:miter lim="800000"/>
            <a:headEnd type="none" w="sm" len="sm"/>
            <a:tailEnd type="none" w="sm" len="sm"/>
          </a:ln>
          <a:effectLst/>
        </p:spPr>
        <p:txBody>
          <a:bodyPr>
            <a:prstTxWarp prst="textNoShape">
              <a:avLst/>
            </a:prstTxWarp>
            <a:spAutoFit/>
          </a:bodyPr>
          <a:lstStyle/>
          <a:p>
            <a:pPr algn="l">
              <a:spcBef>
                <a:spcPct val="50000"/>
              </a:spcBef>
            </a:pPr>
            <a:r>
              <a:rPr lang="en-US" b="1" dirty="0">
                <a:latin typeface="+mn-lt"/>
              </a:rPr>
              <a:t>SEQUENCE OF EVENTS – cont’d:</a:t>
            </a:r>
            <a:endParaRPr lang="en-CA" sz="2000" dirty="0">
              <a:latin typeface="+mn-lt"/>
            </a:endParaRPr>
          </a:p>
        </p:txBody>
      </p:sp>
      <p:pic>
        <p:nvPicPr>
          <p:cNvPr id="6" name="Picture 5" descr="ares logo 17 Sep 19_ca.gif"/>
          <p:cNvPicPr>
            <a:picLocks noChangeAspect="1"/>
          </p:cNvPicPr>
          <p:nvPr/>
        </p:nvPicPr>
        <p:blipFill>
          <a:blip r:embed="rId2"/>
          <a:stretch>
            <a:fillRect/>
          </a:stretch>
        </p:blipFill>
        <p:spPr>
          <a:xfrm>
            <a:off x="304800" y="152400"/>
            <a:ext cx="1371600" cy="137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51203">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499"/>
                                          </p:stCondLst>
                                        </p:cTn>
                                        <p:tgtEl>
                                          <p:spTgt spid="51203">
                                            <p:txEl>
                                              <p:pRg st="1" end="1"/>
                                            </p:txEl>
                                          </p:spTgt>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51203">
                                            <p:txEl>
                                              <p:pRg st="2" end="2"/>
                                            </p:txEl>
                                          </p:spTgt>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grpId="0" nodeType="afterEffect">
                                  <p:stCondLst>
                                    <p:cond delay="1000"/>
                                  </p:stCondLst>
                                  <p:childTnLst>
                                    <p:set>
                                      <p:cBhvr>
                                        <p:cTn id="15" dur="1" fill="hold">
                                          <p:stCondLst>
                                            <p:cond delay="499"/>
                                          </p:stCondLst>
                                        </p:cTn>
                                        <p:tgtEl>
                                          <p:spTgt spid="51203">
                                            <p:txEl>
                                              <p:pRg st="3" end="3"/>
                                            </p:txEl>
                                          </p:spTgt>
                                        </p:tgtEl>
                                        <p:attrNameLst>
                                          <p:attrName>style.visibility</p:attrName>
                                        </p:attrNameLst>
                                      </p:cBhvr>
                                      <p:to>
                                        <p:strVal val="visible"/>
                                      </p:to>
                                    </p:set>
                                  </p:childTnLst>
                                </p:cTn>
                              </p:par>
                            </p:childTnLst>
                          </p:cTn>
                        </p:par>
                        <p:par>
                          <p:cTn id="16" fill="hold">
                            <p:stCondLst>
                              <p:cond delay="6500"/>
                            </p:stCondLst>
                            <p:childTnLst>
                              <p:par>
                                <p:cTn id="17" presetID="1" presetClass="entr" presetSubtype="0" fill="hold" grpId="0" nodeType="afterEffect">
                                  <p:stCondLst>
                                    <p:cond delay="1000"/>
                                  </p:stCondLst>
                                  <p:childTnLst>
                                    <p:set>
                                      <p:cBhvr>
                                        <p:cTn id="18" dur="1" fill="hold">
                                          <p:stCondLst>
                                            <p:cond delay="499"/>
                                          </p:stCondLst>
                                        </p:cTn>
                                        <p:tgtEl>
                                          <p:spTgt spid="51203">
                                            <p:txEl>
                                              <p:pRg st="4" end="4"/>
                                            </p:txEl>
                                          </p:spTgt>
                                        </p:tgtEl>
                                        <p:attrNameLst>
                                          <p:attrName>style.visibility</p:attrName>
                                        </p:attrNameLst>
                                      </p:cBhvr>
                                      <p:to>
                                        <p:strVal val="visible"/>
                                      </p:to>
                                    </p:set>
                                  </p:childTnLst>
                                </p:cTn>
                              </p:par>
                            </p:childTnLst>
                          </p:cTn>
                        </p:par>
                        <p:par>
                          <p:cTn id="19" fill="hold">
                            <p:stCondLst>
                              <p:cond delay="8000"/>
                            </p:stCondLst>
                            <p:childTnLst>
                              <p:par>
                                <p:cTn id="20" presetID="1" presetClass="entr" presetSubtype="0" fill="hold" grpId="0" nodeType="afterEffect">
                                  <p:stCondLst>
                                    <p:cond delay="1000"/>
                                  </p:stCondLst>
                                  <p:childTnLst>
                                    <p:set>
                                      <p:cBhvr>
                                        <p:cTn id="21" dur="1" fill="hold">
                                          <p:stCondLst>
                                            <p:cond delay="499"/>
                                          </p:stCondLst>
                                        </p:cTn>
                                        <p:tgtEl>
                                          <p:spTgt spid="51203">
                                            <p:txEl>
                                              <p:pRg st="5" end="5"/>
                                            </p:txEl>
                                          </p:spTgt>
                                        </p:tgtEl>
                                        <p:attrNameLst>
                                          <p:attrName>style.visibility</p:attrName>
                                        </p:attrNameLst>
                                      </p:cBhvr>
                                      <p:to>
                                        <p:strVal val="visible"/>
                                      </p:to>
                                    </p:set>
                                  </p:childTnLst>
                                </p:cTn>
                              </p:par>
                            </p:childTnLst>
                          </p:cTn>
                        </p:par>
                        <p:par>
                          <p:cTn id="22" fill="hold">
                            <p:stCondLst>
                              <p:cond delay="9500"/>
                            </p:stCondLst>
                            <p:childTnLst>
                              <p:par>
                                <p:cTn id="23" presetID="1" presetClass="entr" presetSubtype="0" fill="hold" grpId="0" nodeType="afterEffect">
                                  <p:stCondLst>
                                    <p:cond delay="1000"/>
                                  </p:stCondLst>
                                  <p:childTnLst>
                                    <p:set>
                                      <p:cBhvr>
                                        <p:cTn id="24" dur="1" fill="hold">
                                          <p:stCondLst>
                                            <p:cond delay="499"/>
                                          </p:stCondLst>
                                        </p:cTn>
                                        <p:tgtEl>
                                          <p:spTgt spid="51203">
                                            <p:txEl>
                                              <p:pRg st="7" end="7"/>
                                            </p:txEl>
                                          </p:spTgt>
                                        </p:tgtEl>
                                        <p:attrNameLst>
                                          <p:attrName>style.visibility</p:attrName>
                                        </p:attrNameLst>
                                      </p:cBhvr>
                                      <p:to>
                                        <p:strVal val="visible"/>
                                      </p:to>
                                    </p:set>
                                  </p:childTnLst>
                                </p:cTn>
                              </p:par>
                            </p:childTnLst>
                          </p:cTn>
                        </p:par>
                        <p:par>
                          <p:cTn id="25" fill="hold">
                            <p:stCondLst>
                              <p:cond delay="11000"/>
                            </p:stCondLst>
                            <p:childTnLst>
                              <p:par>
                                <p:cTn id="26" presetID="1" presetClass="entr" presetSubtype="0" fill="hold" grpId="0" nodeType="afterEffect">
                                  <p:stCondLst>
                                    <p:cond delay="1000"/>
                                  </p:stCondLst>
                                  <p:childTnLst>
                                    <p:set>
                                      <p:cBhvr>
                                        <p:cTn id="27" dur="1" fill="hold">
                                          <p:stCondLst>
                                            <p:cond delay="499"/>
                                          </p:stCondLst>
                                        </p:cTn>
                                        <p:tgtEl>
                                          <p:spTgt spid="5120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uiExpand="1" build="p" bldLvl="3" autoUpdateAnimBg="0" advAuto="200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algn="ctr"/>
            <a:r>
              <a:rPr lang="en-US" dirty="0">
                <a:latin typeface="+mn-lt"/>
              </a:rPr>
              <a:t>What do we do?</a:t>
            </a:r>
            <a:endParaRPr lang="en-CA" dirty="0">
              <a:latin typeface="+mn-lt"/>
            </a:endParaRPr>
          </a:p>
        </p:txBody>
      </p:sp>
      <p:sp>
        <p:nvSpPr>
          <p:cNvPr id="53251" name="Rectangle 3"/>
          <p:cNvSpPr>
            <a:spLocks noGrp="1" noChangeArrowheads="1"/>
          </p:cNvSpPr>
          <p:nvPr>
            <p:ph type="body" idx="1"/>
          </p:nvPr>
        </p:nvSpPr>
        <p:spPr>
          <a:xfrm>
            <a:off x="1524000" y="2743200"/>
            <a:ext cx="6705600" cy="2057400"/>
          </a:xfrm>
        </p:spPr>
        <p:txBody>
          <a:bodyPr/>
          <a:lstStyle/>
          <a:p>
            <a:r>
              <a:rPr lang="en-US" sz="2000" dirty="0"/>
              <a:t>DEC, EC and/or AEC actions</a:t>
            </a:r>
            <a:r>
              <a:rPr lang="en-US" sz="2400" dirty="0"/>
              <a:t/>
            </a:r>
            <a:br>
              <a:rPr lang="en-US" sz="2400" dirty="0"/>
            </a:br>
            <a:endParaRPr lang="en-US" sz="2400" dirty="0"/>
          </a:p>
          <a:p>
            <a:pPr lvl="1"/>
            <a:r>
              <a:rPr lang="en-US" sz="1800" dirty="0"/>
              <a:t>Continue until requested to stand down</a:t>
            </a:r>
            <a:br>
              <a:rPr lang="en-US" sz="1800" dirty="0"/>
            </a:br>
            <a:endParaRPr lang="en-US" sz="1800" dirty="0"/>
          </a:p>
          <a:p>
            <a:pPr lvl="1"/>
            <a:r>
              <a:rPr lang="en-US" sz="1800" dirty="0"/>
              <a:t>Conduct a debriefing after the event to learn valuable lessons</a:t>
            </a:r>
          </a:p>
        </p:txBody>
      </p:sp>
      <p:sp>
        <p:nvSpPr>
          <p:cNvPr id="53253" name="Text Box 5"/>
          <p:cNvSpPr txBox="1">
            <a:spLocks noChangeArrowheads="1"/>
          </p:cNvSpPr>
          <p:nvPr/>
        </p:nvSpPr>
        <p:spPr bwMode="auto">
          <a:xfrm>
            <a:off x="762000" y="2057400"/>
            <a:ext cx="7620000" cy="457200"/>
          </a:xfrm>
          <a:prstGeom prst="rect">
            <a:avLst/>
          </a:prstGeom>
          <a:noFill/>
          <a:ln w="12700" cap="sq">
            <a:noFill/>
            <a:miter lim="800000"/>
            <a:headEnd type="none" w="sm" len="sm"/>
            <a:tailEnd type="none" w="sm" len="sm"/>
          </a:ln>
          <a:effectLst/>
        </p:spPr>
        <p:txBody>
          <a:bodyPr>
            <a:prstTxWarp prst="textNoShape">
              <a:avLst/>
            </a:prstTxWarp>
            <a:spAutoFit/>
          </a:bodyPr>
          <a:lstStyle/>
          <a:p>
            <a:pPr algn="l">
              <a:spcBef>
                <a:spcPct val="50000"/>
              </a:spcBef>
            </a:pPr>
            <a:r>
              <a:rPr lang="en-US" b="1" dirty="0">
                <a:latin typeface="+mn-lt"/>
              </a:rPr>
              <a:t>SEQUENCE OF EVENTS – cont’d:</a:t>
            </a:r>
            <a:endParaRPr lang="en-CA" sz="2000" dirty="0">
              <a:latin typeface="+mn-lt"/>
            </a:endParaRPr>
          </a:p>
        </p:txBody>
      </p:sp>
      <p:pic>
        <p:nvPicPr>
          <p:cNvPr id="6" name="Picture 5" descr="ares logo 17 Sep 19_ca.gif"/>
          <p:cNvPicPr>
            <a:picLocks noChangeAspect="1"/>
          </p:cNvPicPr>
          <p:nvPr/>
        </p:nvPicPr>
        <p:blipFill>
          <a:blip r:embed="rId2"/>
          <a:stretch>
            <a:fillRect/>
          </a:stretch>
        </p:blipFill>
        <p:spPr>
          <a:xfrm>
            <a:off x="304800" y="152400"/>
            <a:ext cx="1295400" cy="129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53251">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499"/>
                                          </p:stCondLst>
                                        </p:cTn>
                                        <p:tgtEl>
                                          <p:spTgt spid="53251">
                                            <p:txEl>
                                              <p:pRg st="1" end="1"/>
                                            </p:txEl>
                                          </p:spTgt>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1000"/>
                                  </p:stCondLst>
                                  <p:childTnLst>
                                    <p:set>
                                      <p:cBhvr>
                                        <p:cTn id="12" dur="1" fill="hold">
                                          <p:stCondLst>
                                            <p:cond delay="499"/>
                                          </p:stCondLst>
                                        </p:cTn>
                                        <p:tgtEl>
                                          <p:spTgt spid="532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uiExpand="1" build="p" bldLvl="3" autoUpdateAnimBg="0" advAuto="100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algn="ctr"/>
            <a:r>
              <a:rPr lang="en-US" dirty="0">
                <a:latin typeface="+mn-lt"/>
              </a:rPr>
              <a:t>What do we do?</a:t>
            </a:r>
            <a:endParaRPr lang="en-CA" dirty="0">
              <a:latin typeface="+mn-lt"/>
            </a:endParaRPr>
          </a:p>
        </p:txBody>
      </p:sp>
      <p:sp>
        <p:nvSpPr>
          <p:cNvPr id="54275" name="Rectangle 3"/>
          <p:cNvSpPr>
            <a:spLocks noGrp="1" noChangeArrowheads="1"/>
          </p:cNvSpPr>
          <p:nvPr>
            <p:ph type="body" idx="1"/>
          </p:nvPr>
        </p:nvSpPr>
        <p:spPr>
          <a:xfrm>
            <a:off x="1524000" y="2743200"/>
            <a:ext cx="6705600" cy="3276600"/>
          </a:xfrm>
        </p:spPr>
        <p:txBody>
          <a:bodyPr/>
          <a:lstStyle/>
          <a:p>
            <a:pPr>
              <a:lnSpc>
                <a:spcPct val="90000"/>
              </a:lnSpc>
            </a:pPr>
            <a:r>
              <a:rPr lang="en-US" sz="1800"/>
              <a:t>ARES is called by Municipal officials</a:t>
            </a:r>
          </a:p>
          <a:p>
            <a:pPr>
              <a:lnSpc>
                <a:spcPct val="90000"/>
              </a:lnSpc>
              <a:buFont typeface="Wingdings" pitchFamily="1" charset="2"/>
              <a:buNone/>
            </a:pPr>
            <a:endParaRPr lang="en-US" sz="1800"/>
          </a:p>
          <a:p>
            <a:pPr>
              <a:lnSpc>
                <a:spcPct val="90000"/>
              </a:lnSpc>
            </a:pPr>
            <a:r>
              <a:rPr lang="en-US" sz="1800"/>
              <a:t>Alert members via call up methods</a:t>
            </a:r>
            <a:br>
              <a:rPr lang="en-US" sz="1800"/>
            </a:br>
            <a:endParaRPr lang="en-US" sz="1800"/>
          </a:p>
          <a:p>
            <a:pPr>
              <a:lnSpc>
                <a:spcPct val="90000"/>
              </a:lnSpc>
            </a:pPr>
            <a:r>
              <a:rPr lang="en-US" sz="1800"/>
              <a:t>Set up at EOC (Emergency Operations Centre)</a:t>
            </a:r>
            <a:br>
              <a:rPr lang="en-US" sz="1800"/>
            </a:br>
            <a:endParaRPr lang="en-US" sz="1800"/>
          </a:p>
          <a:p>
            <a:pPr>
              <a:lnSpc>
                <a:spcPct val="90000"/>
              </a:lnSpc>
            </a:pPr>
            <a:r>
              <a:rPr lang="en-US" sz="1800"/>
              <a:t>Establish scheduling and logistics support</a:t>
            </a:r>
            <a:br>
              <a:rPr lang="en-US" sz="1800"/>
            </a:br>
            <a:endParaRPr lang="en-US" sz="1800"/>
          </a:p>
          <a:p>
            <a:pPr>
              <a:lnSpc>
                <a:spcPct val="90000"/>
              </a:lnSpc>
            </a:pPr>
            <a:r>
              <a:rPr lang="en-US" sz="1800"/>
              <a:t>Provide communications as requested</a:t>
            </a:r>
            <a:br>
              <a:rPr lang="en-US" sz="1800"/>
            </a:br>
            <a:endParaRPr lang="en-US" sz="1800"/>
          </a:p>
          <a:p>
            <a:pPr>
              <a:lnSpc>
                <a:spcPct val="90000"/>
              </a:lnSpc>
            </a:pPr>
            <a:r>
              <a:rPr lang="en-US" sz="1800"/>
              <a:t>Learn from the event</a:t>
            </a:r>
          </a:p>
        </p:txBody>
      </p:sp>
      <p:sp>
        <p:nvSpPr>
          <p:cNvPr id="54277" name="Text Box 5"/>
          <p:cNvSpPr txBox="1">
            <a:spLocks noChangeArrowheads="1"/>
          </p:cNvSpPr>
          <p:nvPr/>
        </p:nvSpPr>
        <p:spPr bwMode="auto">
          <a:xfrm>
            <a:off x="762000" y="2057400"/>
            <a:ext cx="7620000" cy="457200"/>
          </a:xfrm>
          <a:prstGeom prst="rect">
            <a:avLst/>
          </a:prstGeom>
          <a:noFill/>
          <a:ln w="12700" cap="sq">
            <a:noFill/>
            <a:miter lim="800000"/>
            <a:headEnd type="none" w="sm" len="sm"/>
            <a:tailEnd type="none" w="sm" len="sm"/>
          </a:ln>
          <a:effectLst/>
        </p:spPr>
        <p:txBody>
          <a:bodyPr>
            <a:prstTxWarp prst="textNoShape">
              <a:avLst/>
            </a:prstTxWarp>
            <a:spAutoFit/>
          </a:bodyPr>
          <a:lstStyle/>
          <a:p>
            <a:pPr algn="l">
              <a:spcBef>
                <a:spcPct val="50000"/>
              </a:spcBef>
            </a:pPr>
            <a:r>
              <a:rPr lang="en-US" b="1"/>
              <a:t>RECAP:</a:t>
            </a:r>
            <a:endParaRPr lang="en-CA" sz="2000"/>
          </a:p>
        </p:txBody>
      </p:sp>
      <p:pic>
        <p:nvPicPr>
          <p:cNvPr id="7" name="Picture 6" descr="ares logo 17 Sep 19_ca.gif"/>
          <p:cNvPicPr>
            <a:picLocks noChangeAspect="1"/>
          </p:cNvPicPr>
          <p:nvPr/>
        </p:nvPicPr>
        <p:blipFill>
          <a:blip r:embed="rId2"/>
          <a:stretch>
            <a:fillRect/>
          </a:stretch>
        </p:blipFill>
        <p:spPr>
          <a:xfrm>
            <a:off x="457200" y="228600"/>
            <a:ext cx="1295400" cy="129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54275">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499"/>
                                          </p:stCondLst>
                                        </p:cTn>
                                        <p:tgtEl>
                                          <p:spTgt spid="54275">
                                            <p:txEl>
                                              <p:pRg st="2" end="2"/>
                                            </p:txEl>
                                          </p:spTgt>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1000"/>
                                  </p:stCondLst>
                                  <p:childTnLst>
                                    <p:set>
                                      <p:cBhvr>
                                        <p:cTn id="12" dur="1" fill="hold">
                                          <p:stCondLst>
                                            <p:cond delay="499"/>
                                          </p:stCondLst>
                                        </p:cTn>
                                        <p:tgtEl>
                                          <p:spTgt spid="54275">
                                            <p:txEl>
                                              <p:pRg st="3" end="3"/>
                                            </p:txEl>
                                          </p:spTgt>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grpId="0" nodeType="afterEffect">
                                  <p:stCondLst>
                                    <p:cond delay="1000"/>
                                  </p:stCondLst>
                                  <p:childTnLst>
                                    <p:set>
                                      <p:cBhvr>
                                        <p:cTn id="15" dur="1" fill="hold">
                                          <p:stCondLst>
                                            <p:cond delay="499"/>
                                          </p:stCondLst>
                                        </p:cTn>
                                        <p:tgtEl>
                                          <p:spTgt spid="54275">
                                            <p:txEl>
                                              <p:pRg st="4" end="4"/>
                                            </p:txEl>
                                          </p:spTgt>
                                        </p:tgtEl>
                                        <p:attrNameLst>
                                          <p:attrName>style.visibility</p:attrName>
                                        </p:attrNameLst>
                                      </p:cBhvr>
                                      <p:to>
                                        <p:strVal val="visible"/>
                                      </p:to>
                                    </p:set>
                                  </p:childTnLst>
                                </p:cTn>
                              </p:par>
                            </p:childTnLst>
                          </p:cTn>
                        </p:par>
                        <p:par>
                          <p:cTn id="16" fill="hold">
                            <p:stCondLst>
                              <p:cond delay="5500"/>
                            </p:stCondLst>
                            <p:childTnLst>
                              <p:par>
                                <p:cTn id="17" presetID="1" presetClass="entr" presetSubtype="0" fill="hold" grpId="0" nodeType="afterEffect">
                                  <p:stCondLst>
                                    <p:cond delay="1000"/>
                                  </p:stCondLst>
                                  <p:childTnLst>
                                    <p:set>
                                      <p:cBhvr>
                                        <p:cTn id="18" dur="1" fill="hold">
                                          <p:stCondLst>
                                            <p:cond delay="499"/>
                                          </p:stCondLst>
                                        </p:cTn>
                                        <p:tgtEl>
                                          <p:spTgt spid="54275">
                                            <p:txEl>
                                              <p:pRg st="5" end="5"/>
                                            </p:txEl>
                                          </p:spTgt>
                                        </p:tgtEl>
                                        <p:attrNameLst>
                                          <p:attrName>style.visibility</p:attrName>
                                        </p:attrNameLst>
                                      </p:cBhvr>
                                      <p:to>
                                        <p:strVal val="visible"/>
                                      </p:to>
                                    </p:set>
                                  </p:childTnLst>
                                </p:cTn>
                              </p:par>
                            </p:childTnLst>
                          </p:cTn>
                        </p:par>
                        <p:par>
                          <p:cTn id="19" fill="hold">
                            <p:stCondLst>
                              <p:cond delay="7000"/>
                            </p:stCondLst>
                            <p:childTnLst>
                              <p:par>
                                <p:cTn id="20" presetID="1" presetClass="entr" presetSubtype="0" fill="hold" grpId="0" nodeType="afterEffect">
                                  <p:stCondLst>
                                    <p:cond delay="1000"/>
                                  </p:stCondLst>
                                  <p:childTnLst>
                                    <p:set>
                                      <p:cBhvr>
                                        <p:cTn id="21" dur="1" fill="hold">
                                          <p:stCondLst>
                                            <p:cond delay="499"/>
                                          </p:stCondLst>
                                        </p:cTn>
                                        <p:tgtEl>
                                          <p:spTgt spid="542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uiExpand="1" build="p" bldLvl="3" autoUpdateAnimBg="0" advAuto="100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0354" name="Picture 2" descr="ant"/>
          <p:cNvPicPr>
            <a:picLocks noChangeAspect="1" noChangeArrowheads="1" noCrop="1"/>
          </p:cNvPicPr>
          <p:nvPr/>
        </p:nvPicPr>
        <p:blipFill>
          <a:blip r:embed="rId2"/>
          <a:srcRect/>
          <a:stretch>
            <a:fillRect/>
          </a:stretch>
        </p:blipFill>
        <p:spPr bwMode="auto">
          <a:xfrm>
            <a:off x="838200" y="1371600"/>
            <a:ext cx="1108075" cy="1096963"/>
          </a:xfrm>
          <a:prstGeom prst="rect">
            <a:avLst/>
          </a:prstGeom>
          <a:noFill/>
        </p:spPr>
      </p:pic>
      <p:pic>
        <p:nvPicPr>
          <p:cNvPr id="100355" name="Picture 3" descr="ant"/>
          <p:cNvPicPr>
            <a:picLocks noChangeAspect="1" noChangeArrowheads="1" noCrop="1"/>
          </p:cNvPicPr>
          <p:nvPr/>
        </p:nvPicPr>
        <p:blipFill>
          <a:blip r:embed="rId2"/>
          <a:srcRect/>
          <a:stretch>
            <a:fillRect/>
          </a:stretch>
        </p:blipFill>
        <p:spPr bwMode="auto">
          <a:xfrm>
            <a:off x="762000" y="4038600"/>
            <a:ext cx="1108075" cy="1096963"/>
          </a:xfrm>
          <a:prstGeom prst="rect">
            <a:avLst/>
          </a:prstGeom>
          <a:noFill/>
        </p:spPr>
      </p:pic>
      <p:pic>
        <p:nvPicPr>
          <p:cNvPr id="100356" name="Picture 4" descr="ant"/>
          <p:cNvPicPr>
            <a:picLocks noChangeAspect="1" noChangeArrowheads="1" noCrop="1"/>
          </p:cNvPicPr>
          <p:nvPr/>
        </p:nvPicPr>
        <p:blipFill>
          <a:blip r:embed="rId2"/>
          <a:srcRect/>
          <a:stretch>
            <a:fillRect/>
          </a:stretch>
        </p:blipFill>
        <p:spPr bwMode="auto">
          <a:xfrm>
            <a:off x="7086600" y="3886200"/>
            <a:ext cx="1108075" cy="1096963"/>
          </a:xfrm>
          <a:prstGeom prst="rect">
            <a:avLst/>
          </a:prstGeom>
          <a:noFill/>
        </p:spPr>
      </p:pic>
      <p:pic>
        <p:nvPicPr>
          <p:cNvPr id="100357" name="Picture 5" descr="ant"/>
          <p:cNvPicPr>
            <a:picLocks noChangeAspect="1" noChangeArrowheads="1" noCrop="1"/>
          </p:cNvPicPr>
          <p:nvPr/>
        </p:nvPicPr>
        <p:blipFill>
          <a:blip r:embed="rId2"/>
          <a:srcRect/>
          <a:stretch>
            <a:fillRect/>
          </a:stretch>
        </p:blipFill>
        <p:spPr bwMode="auto">
          <a:xfrm>
            <a:off x="7010400" y="1371600"/>
            <a:ext cx="1108075" cy="1096963"/>
          </a:xfrm>
          <a:prstGeom prst="rect">
            <a:avLst/>
          </a:prstGeom>
          <a:noFill/>
        </p:spPr>
      </p:pic>
      <p:pic>
        <p:nvPicPr>
          <p:cNvPr id="100358" name="Picture 6" descr="tower"/>
          <p:cNvPicPr>
            <a:picLocks noChangeAspect="1" noChangeArrowheads="1" noCrop="1"/>
          </p:cNvPicPr>
          <p:nvPr/>
        </p:nvPicPr>
        <p:blipFill>
          <a:blip r:embed="rId3"/>
          <a:srcRect/>
          <a:stretch>
            <a:fillRect/>
          </a:stretch>
        </p:blipFill>
        <p:spPr bwMode="auto">
          <a:xfrm>
            <a:off x="3505200" y="2133600"/>
            <a:ext cx="1622425" cy="2182813"/>
          </a:xfrm>
          <a:prstGeom prst="rect">
            <a:avLst/>
          </a:prstGeom>
          <a:noFill/>
        </p:spPr>
      </p:pic>
      <p:sp>
        <p:nvSpPr>
          <p:cNvPr id="100359" name="Rectangle 7"/>
          <p:cNvSpPr>
            <a:spLocks noGrp="1" noChangeArrowheads="1"/>
          </p:cNvSpPr>
          <p:nvPr>
            <p:ph type="title"/>
          </p:nvPr>
        </p:nvSpPr>
        <p:spPr>
          <a:xfrm>
            <a:off x="457200" y="457200"/>
            <a:ext cx="8001000" cy="1066800"/>
          </a:xfrm>
        </p:spPr>
        <p:txBody>
          <a:bodyPr/>
          <a:lstStyle/>
          <a:p>
            <a:r>
              <a:rPr lang="en-US" sz="4000" dirty="0">
                <a:latin typeface="+mn-lt"/>
              </a:rPr>
              <a:t>Sample of Communication </a:t>
            </a:r>
            <a:r>
              <a:rPr lang="en-US" sz="4000" dirty="0" smtClean="0">
                <a:latin typeface="+mn-lt"/>
              </a:rPr>
              <a:t>System VHF/UHF</a:t>
            </a:r>
            <a:endParaRPr lang="en-CA" sz="4000" dirty="0">
              <a:latin typeface="+mn-lt"/>
            </a:endParaRPr>
          </a:p>
        </p:txBody>
      </p:sp>
      <p:sp>
        <p:nvSpPr>
          <p:cNvPr id="100360" name="AutoShape 8"/>
          <p:cNvSpPr>
            <a:spLocks noChangeArrowheads="1"/>
          </p:cNvSpPr>
          <p:nvPr/>
        </p:nvSpPr>
        <p:spPr bwMode="auto">
          <a:xfrm>
            <a:off x="3733800" y="3276600"/>
            <a:ext cx="1600200" cy="1295400"/>
          </a:xfrm>
          <a:prstGeom prst="hexagon">
            <a:avLst>
              <a:gd name="adj" fmla="val 30882"/>
              <a:gd name="vf" fmla="val 115470"/>
            </a:avLst>
          </a:prstGeom>
          <a:solidFill>
            <a:srgbClr val="FFFFFF"/>
          </a:solidFill>
          <a:ln w="12700" cap="sq">
            <a:solidFill>
              <a:schemeClr val="tx1"/>
            </a:solidFill>
            <a:miter lim="800000"/>
            <a:headEnd type="none" w="sm" len="sm"/>
            <a:tailEnd type="none" w="sm" len="sm"/>
          </a:ln>
          <a:effectLst/>
        </p:spPr>
        <p:txBody>
          <a:bodyPr wrap="none" anchor="ctr">
            <a:prstTxWarp prst="textNoShape">
              <a:avLst/>
            </a:prstTxWarp>
          </a:bodyPr>
          <a:lstStyle/>
          <a:p>
            <a:r>
              <a:rPr lang="en-US" sz="1600" b="1" dirty="0" smtClean="0"/>
              <a:t>VE4??</a:t>
            </a:r>
          </a:p>
          <a:p>
            <a:r>
              <a:rPr lang="en-US" sz="1600" b="1" dirty="0"/>
              <a:t>EOC</a:t>
            </a:r>
          </a:p>
          <a:p>
            <a:r>
              <a:rPr lang="en-US" sz="1600" b="1" dirty="0"/>
              <a:t>Net Control</a:t>
            </a:r>
          </a:p>
          <a:p>
            <a:r>
              <a:rPr lang="en-US" sz="1600" b="1" dirty="0"/>
              <a:t>HF/VHF</a:t>
            </a:r>
            <a:endParaRPr lang="en-CA" sz="1600" b="1" dirty="0"/>
          </a:p>
        </p:txBody>
      </p:sp>
      <p:sp>
        <p:nvSpPr>
          <p:cNvPr id="100361" name="AutoShape 9"/>
          <p:cNvSpPr>
            <a:spLocks noChangeArrowheads="1"/>
          </p:cNvSpPr>
          <p:nvPr/>
        </p:nvSpPr>
        <p:spPr bwMode="auto">
          <a:xfrm>
            <a:off x="6400800" y="2209800"/>
            <a:ext cx="1447800" cy="1371600"/>
          </a:xfrm>
          <a:prstGeom prst="hexagon">
            <a:avLst>
              <a:gd name="adj" fmla="val 26389"/>
              <a:gd name="vf" fmla="val 115470"/>
            </a:avLst>
          </a:prstGeom>
          <a:solidFill>
            <a:srgbClr val="FFFFFF"/>
          </a:solidFill>
          <a:ln w="12700" cap="sq">
            <a:solidFill>
              <a:schemeClr val="tx1"/>
            </a:solidFill>
            <a:miter lim="800000"/>
            <a:headEnd type="none" w="sm" len="sm"/>
            <a:tailEnd type="none" w="sm" len="sm"/>
          </a:ln>
          <a:effectLst/>
        </p:spPr>
        <p:txBody>
          <a:bodyPr wrap="none" anchor="ctr">
            <a:prstTxWarp prst="textNoShape">
              <a:avLst/>
            </a:prstTxWarp>
          </a:bodyPr>
          <a:lstStyle/>
          <a:p>
            <a:r>
              <a:rPr lang="en-US" sz="1600" b="1" dirty="0" smtClean="0"/>
              <a:t>VE4??</a:t>
            </a:r>
          </a:p>
          <a:p>
            <a:r>
              <a:rPr lang="en-US" sz="1600" b="1" dirty="0"/>
              <a:t>Hospital</a:t>
            </a:r>
          </a:p>
          <a:p>
            <a:r>
              <a:rPr lang="en-US" sz="1600" b="1" dirty="0"/>
              <a:t>VHF</a:t>
            </a:r>
            <a:endParaRPr lang="en-CA" sz="1600" b="1" dirty="0"/>
          </a:p>
        </p:txBody>
      </p:sp>
      <p:sp>
        <p:nvSpPr>
          <p:cNvPr id="100362" name="AutoShape 10"/>
          <p:cNvSpPr>
            <a:spLocks noChangeArrowheads="1"/>
          </p:cNvSpPr>
          <p:nvPr/>
        </p:nvSpPr>
        <p:spPr bwMode="auto">
          <a:xfrm>
            <a:off x="1143000" y="4724400"/>
            <a:ext cx="1524000" cy="1371600"/>
          </a:xfrm>
          <a:prstGeom prst="hexagon">
            <a:avLst>
              <a:gd name="adj" fmla="val 27778"/>
              <a:gd name="vf" fmla="val 115470"/>
            </a:avLst>
          </a:prstGeom>
          <a:solidFill>
            <a:srgbClr val="FFFFFF"/>
          </a:solidFill>
          <a:ln w="12700" cap="sq">
            <a:solidFill>
              <a:schemeClr val="tx1"/>
            </a:solidFill>
            <a:miter lim="800000"/>
            <a:headEnd type="none" w="sm" len="sm"/>
            <a:tailEnd type="none" w="sm" len="sm"/>
          </a:ln>
          <a:effectLst/>
        </p:spPr>
        <p:txBody>
          <a:bodyPr wrap="none" anchor="ctr">
            <a:prstTxWarp prst="textNoShape">
              <a:avLst/>
            </a:prstTxWarp>
          </a:bodyPr>
          <a:lstStyle/>
          <a:p>
            <a:r>
              <a:rPr lang="en-US" sz="1600" b="1" dirty="0" smtClean="0"/>
              <a:t>VE4??</a:t>
            </a:r>
          </a:p>
          <a:p>
            <a:r>
              <a:rPr lang="en-US" sz="1600" b="1" dirty="0"/>
              <a:t>Red Cross</a:t>
            </a:r>
          </a:p>
          <a:p>
            <a:r>
              <a:rPr lang="en-US" sz="1600" b="1" dirty="0"/>
              <a:t>VHF</a:t>
            </a:r>
            <a:endParaRPr lang="en-CA" sz="1600" b="1" dirty="0"/>
          </a:p>
        </p:txBody>
      </p:sp>
      <p:sp>
        <p:nvSpPr>
          <p:cNvPr id="100363" name="AutoShape 11"/>
          <p:cNvSpPr>
            <a:spLocks noChangeArrowheads="1"/>
          </p:cNvSpPr>
          <p:nvPr/>
        </p:nvSpPr>
        <p:spPr bwMode="auto">
          <a:xfrm>
            <a:off x="1143000" y="2209800"/>
            <a:ext cx="1524000" cy="1371600"/>
          </a:xfrm>
          <a:prstGeom prst="hexagon">
            <a:avLst>
              <a:gd name="adj" fmla="val 27778"/>
              <a:gd name="vf" fmla="val 115470"/>
            </a:avLst>
          </a:prstGeom>
          <a:solidFill>
            <a:srgbClr val="FFFFFF"/>
          </a:solidFill>
          <a:ln w="12700" cap="sq">
            <a:solidFill>
              <a:schemeClr val="tx1"/>
            </a:solidFill>
            <a:miter lim="800000"/>
            <a:headEnd type="none" w="sm" len="sm"/>
            <a:tailEnd type="none" w="sm" len="sm"/>
          </a:ln>
          <a:effectLst/>
        </p:spPr>
        <p:txBody>
          <a:bodyPr wrap="none" anchor="ctr">
            <a:prstTxWarp prst="textNoShape">
              <a:avLst/>
            </a:prstTxWarp>
          </a:bodyPr>
          <a:lstStyle/>
          <a:p>
            <a:r>
              <a:rPr lang="en-US" sz="1600" b="1" dirty="0" smtClean="0"/>
              <a:t>VE4??</a:t>
            </a:r>
          </a:p>
          <a:p>
            <a:r>
              <a:rPr lang="en-US" sz="1600" b="1" dirty="0"/>
              <a:t>Shelter Two</a:t>
            </a:r>
          </a:p>
          <a:p>
            <a:r>
              <a:rPr lang="en-US" sz="1600" b="1" dirty="0"/>
              <a:t>VHF</a:t>
            </a:r>
            <a:endParaRPr lang="en-CA" sz="1600" b="1" dirty="0"/>
          </a:p>
        </p:txBody>
      </p:sp>
      <p:cxnSp>
        <p:nvCxnSpPr>
          <p:cNvPr id="100364" name="AutoShape 12"/>
          <p:cNvCxnSpPr>
            <a:cxnSpLocks noChangeShapeType="1"/>
            <a:stCxn id="100360" idx="2"/>
            <a:endCxn id="100380" idx="1"/>
          </p:cNvCxnSpPr>
          <p:nvPr/>
        </p:nvCxnSpPr>
        <p:spPr bwMode="auto">
          <a:xfrm>
            <a:off x="4533900" y="4572000"/>
            <a:ext cx="1866900" cy="838200"/>
          </a:xfrm>
          <a:prstGeom prst="straightConnector1">
            <a:avLst/>
          </a:prstGeom>
          <a:noFill/>
          <a:ln w="38100" cap="sq">
            <a:solidFill>
              <a:schemeClr val="tx1"/>
            </a:solidFill>
            <a:round/>
            <a:headEnd type="triangle" w="sm" len="sm"/>
            <a:tailEnd type="triangle" w="sm" len="sm"/>
          </a:ln>
          <a:effectLst/>
        </p:spPr>
      </p:cxnSp>
      <p:cxnSp>
        <p:nvCxnSpPr>
          <p:cNvPr id="100365" name="AutoShape 13"/>
          <p:cNvCxnSpPr>
            <a:cxnSpLocks noChangeShapeType="1"/>
            <a:stCxn id="100360" idx="0"/>
            <a:endCxn id="100361" idx="1"/>
          </p:cNvCxnSpPr>
          <p:nvPr/>
        </p:nvCxnSpPr>
        <p:spPr bwMode="auto">
          <a:xfrm flipV="1">
            <a:off x="4533900" y="2895600"/>
            <a:ext cx="1866900" cy="381000"/>
          </a:xfrm>
          <a:prstGeom prst="straightConnector1">
            <a:avLst/>
          </a:prstGeom>
          <a:noFill/>
          <a:ln w="38100" cap="sq">
            <a:solidFill>
              <a:schemeClr val="tx1"/>
            </a:solidFill>
            <a:round/>
            <a:headEnd type="triangle" w="sm" len="sm"/>
            <a:tailEnd type="triangle" w="sm" len="sm"/>
          </a:ln>
          <a:effectLst/>
        </p:spPr>
      </p:cxnSp>
      <p:cxnSp>
        <p:nvCxnSpPr>
          <p:cNvPr id="100366" name="AutoShape 14"/>
          <p:cNvCxnSpPr>
            <a:cxnSpLocks noChangeShapeType="1"/>
            <a:stCxn id="100360" idx="0"/>
            <a:endCxn id="100363" idx="3"/>
          </p:cNvCxnSpPr>
          <p:nvPr/>
        </p:nvCxnSpPr>
        <p:spPr bwMode="auto">
          <a:xfrm flipH="1" flipV="1">
            <a:off x="2667000" y="2895600"/>
            <a:ext cx="1866900" cy="381000"/>
          </a:xfrm>
          <a:prstGeom prst="straightConnector1">
            <a:avLst/>
          </a:prstGeom>
          <a:noFill/>
          <a:ln w="38100" cap="sq">
            <a:solidFill>
              <a:schemeClr val="tx1"/>
            </a:solidFill>
            <a:round/>
            <a:headEnd type="triangle" w="sm" len="sm"/>
            <a:tailEnd type="triangle" w="sm" len="sm"/>
          </a:ln>
          <a:effectLst/>
        </p:spPr>
      </p:cxnSp>
      <p:cxnSp>
        <p:nvCxnSpPr>
          <p:cNvPr id="100367" name="AutoShape 15"/>
          <p:cNvCxnSpPr>
            <a:cxnSpLocks noChangeShapeType="1"/>
            <a:stCxn id="100360" idx="2"/>
            <a:endCxn id="100362" idx="3"/>
          </p:cNvCxnSpPr>
          <p:nvPr/>
        </p:nvCxnSpPr>
        <p:spPr bwMode="auto">
          <a:xfrm flipH="1">
            <a:off x="2667000" y="4572000"/>
            <a:ext cx="1866900" cy="838200"/>
          </a:xfrm>
          <a:prstGeom prst="straightConnector1">
            <a:avLst/>
          </a:prstGeom>
          <a:noFill/>
          <a:ln w="38100" cap="sq">
            <a:solidFill>
              <a:schemeClr val="tx1"/>
            </a:solidFill>
            <a:round/>
            <a:headEnd type="triangle" w="sm" len="sm"/>
            <a:tailEnd type="triangle" w="sm" len="sm"/>
          </a:ln>
          <a:effectLst/>
        </p:spPr>
      </p:cxnSp>
      <p:cxnSp>
        <p:nvCxnSpPr>
          <p:cNvPr id="100368" name="AutoShape 16"/>
          <p:cNvCxnSpPr>
            <a:cxnSpLocks noChangeShapeType="1"/>
          </p:cNvCxnSpPr>
          <p:nvPr/>
        </p:nvCxnSpPr>
        <p:spPr bwMode="auto">
          <a:xfrm>
            <a:off x="1524000" y="3581400"/>
            <a:ext cx="0" cy="1143000"/>
          </a:xfrm>
          <a:prstGeom prst="straightConnector1">
            <a:avLst/>
          </a:prstGeom>
          <a:noFill/>
          <a:ln w="38100" cap="sq">
            <a:solidFill>
              <a:schemeClr val="hlink"/>
            </a:solidFill>
            <a:round/>
            <a:headEnd type="triangle" w="sm" len="sm"/>
            <a:tailEnd type="triangle" w="sm" len="sm"/>
          </a:ln>
          <a:effectLst/>
        </p:spPr>
      </p:cxnSp>
      <p:cxnSp>
        <p:nvCxnSpPr>
          <p:cNvPr id="100369" name="AutoShape 17"/>
          <p:cNvCxnSpPr>
            <a:cxnSpLocks noChangeShapeType="1"/>
            <a:stCxn id="100361" idx="0"/>
            <a:endCxn id="100363" idx="0"/>
          </p:cNvCxnSpPr>
          <p:nvPr/>
        </p:nvCxnSpPr>
        <p:spPr bwMode="auto">
          <a:xfrm flipH="1">
            <a:off x="1905000" y="2209800"/>
            <a:ext cx="5219700" cy="0"/>
          </a:xfrm>
          <a:prstGeom prst="straightConnector1">
            <a:avLst/>
          </a:prstGeom>
          <a:noFill/>
          <a:ln w="38100" cap="sq">
            <a:solidFill>
              <a:schemeClr val="hlink"/>
            </a:solidFill>
            <a:round/>
            <a:headEnd type="triangle" w="sm" len="sm"/>
            <a:tailEnd type="triangle" w="sm" len="sm"/>
          </a:ln>
          <a:effectLst/>
        </p:spPr>
      </p:cxnSp>
      <p:cxnSp>
        <p:nvCxnSpPr>
          <p:cNvPr id="100370" name="AutoShape 18"/>
          <p:cNvCxnSpPr>
            <a:cxnSpLocks noChangeShapeType="1"/>
          </p:cNvCxnSpPr>
          <p:nvPr/>
        </p:nvCxnSpPr>
        <p:spPr bwMode="auto">
          <a:xfrm>
            <a:off x="7467600" y="3581400"/>
            <a:ext cx="0" cy="1143000"/>
          </a:xfrm>
          <a:prstGeom prst="straightConnector1">
            <a:avLst/>
          </a:prstGeom>
          <a:noFill/>
          <a:ln w="38100" cap="sq">
            <a:solidFill>
              <a:schemeClr val="hlink"/>
            </a:solidFill>
            <a:round/>
            <a:headEnd type="triangle" w="sm" len="sm"/>
            <a:tailEnd type="triangle" w="sm" len="sm"/>
          </a:ln>
          <a:effectLst/>
        </p:spPr>
      </p:cxnSp>
      <p:cxnSp>
        <p:nvCxnSpPr>
          <p:cNvPr id="100371" name="AutoShape 19"/>
          <p:cNvCxnSpPr>
            <a:cxnSpLocks noChangeShapeType="1"/>
            <a:stCxn id="100380" idx="2"/>
          </p:cNvCxnSpPr>
          <p:nvPr/>
        </p:nvCxnSpPr>
        <p:spPr bwMode="auto">
          <a:xfrm flipH="1">
            <a:off x="1981200" y="6096000"/>
            <a:ext cx="5181600" cy="0"/>
          </a:xfrm>
          <a:prstGeom prst="straightConnector1">
            <a:avLst/>
          </a:prstGeom>
          <a:noFill/>
          <a:ln w="38100" cap="sq">
            <a:solidFill>
              <a:schemeClr val="hlink"/>
            </a:solidFill>
            <a:round/>
            <a:headEnd type="triangle" w="sm" len="sm"/>
            <a:tailEnd type="triangle" w="sm" len="sm"/>
          </a:ln>
          <a:effectLst/>
        </p:spPr>
      </p:cxnSp>
      <p:cxnSp>
        <p:nvCxnSpPr>
          <p:cNvPr id="100372" name="AutoShape 20"/>
          <p:cNvCxnSpPr>
            <a:cxnSpLocks noChangeShapeType="1"/>
            <a:stCxn id="100361" idx="2"/>
          </p:cNvCxnSpPr>
          <p:nvPr/>
        </p:nvCxnSpPr>
        <p:spPr bwMode="auto">
          <a:xfrm flipH="1">
            <a:off x="5334000" y="3581400"/>
            <a:ext cx="1790700" cy="342900"/>
          </a:xfrm>
          <a:prstGeom prst="straightConnector1">
            <a:avLst/>
          </a:prstGeom>
          <a:noFill/>
          <a:ln w="38100" cap="sq">
            <a:solidFill>
              <a:schemeClr val="hlink"/>
            </a:solidFill>
            <a:round/>
            <a:headEnd type="triangle" w="sm" len="sm"/>
            <a:tailEnd type="triangle" w="sm" len="sm"/>
          </a:ln>
          <a:effectLst/>
        </p:spPr>
      </p:cxnSp>
      <p:cxnSp>
        <p:nvCxnSpPr>
          <p:cNvPr id="100373" name="AutoShape 21"/>
          <p:cNvCxnSpPr>
            <a:cxnSpLocks noChangeShapeType="1"/>
            <a:stCxn id="100360" idx="1"/>
          </p:cNvCxnSpPr>
          <p:nvPr/>
        </p:nvCxnSpPr>
        <p:spPr bwMode="auto">
          <a:xfrm flipH="1" flipV="1">
            <a:off x="1905000" y="3600450"/>
            <a:ext cx="1828800" cy="323850"/>
          </a:xfrm>
          <a:prstGeom prst="straightConnector1">
            <a:avLst/>
          </a:prstGeom>
          <a:noFill/>
          <a:ln w="38100" cap="sq">
            <a:solidFill>
              <a:schemeClr val="hlink"/>
            </a:solidFill>
            <a:round/>
            <a:headEnd type="triangle" w="sm" len="sm"/>
            <a:tailEnd type="triangle" w="sm" len="sm"/>
          </a:ln>
          <a:effectLst/>
        </p:spPr>
      </p:cxnSp>
      <p:cxnSp>
        <p:nvCxnSpPr>
          <p:cNvPr id="100374" name="AutoShape 22"/>
          <p:cNvCxnSpPr>
            <a:cxnSpLocks noChangeShapeType="1"/>
            <a:stCxn id="100380" idx="0"/>
            <a:endCxn id="100360" idx="3"/>
          </p:cNvCxnSpPr>
          <p:nvPr/>
        </p:nvCxnSpPr>
        <p:spPr bwMode="auto">
          <a:xfrm flipH="1" flipV="1">
            <a:off x="5334000" y="3924300"/>
            <a:ext cx="1828800" cy="800100"/>
          </a:xfrm>
          <a:prstGeom prst="straightConnector1">
            <a:avLst/>
          </a:prstGeom>
          <a:noFill/>
          <a:ln w="38100" cap="sq">
            <a:solidFill>
              <a:schemeClr val="hlink"/>
            </a:solidFill>
            <a:round/>
            <a:headEnd type="triangle" w="sm" len="sm"/>
            <a:tailEnd type="triangle" w="sm" len="sm"/>
          </a:ln>
          <a:effectLst/>
        </p:spPr>
      </p:cxnSp>
      <p:cxnSp>
        <p:nvCxnSpPr>
          <p:cNvPr id="100375" name="AutoShape 23"/>
          <p:cNvCxnSpPr>
            <a:cxnSpLocks noChangeShapeType="1"/>
            <a:stCxn id="100360" idx="1"/>
            <a:endCxn id="100362" idx="0"/>
          </p:cNvCxnSpPr>
          <p:nvPr/>
        </p:nvCxnSpPr>
        <p:spPr bwMode="auto">
          <a:xfrm flipH="1">
            <a:off x="1905000" y="3924300"/>
            <a:ext cx="1828800" cy="800100"/>
          </a:xfrm>
          <a:prstGeom prst="straightConnector1">
            <a:avLst/>
          </a:prstGeom>
          <a:noFill/>
          <a:ln w="38100" cap="sq">
            <a:solidFill>
              <a:schemeClr val="hlink"/>
            </a:solidFill>
            <a:round/>
            <a:headEnd type="triangle" w="sm" len="sm"/>
            <a:tailEnd type="triangle" w="sm" len="sm"/>
          </a:ln>
          <a:effectLst/>
        </p:spPr>
      </p:cxnSp>
      <p:cxnSp>
        <p:nvCxnSpPr>
          <p:cNvPr id="100376" name="AutoShape 24"/>
          <p:cNvCxnSpPr>
            <a:cxnSpLocks noChangeShapeType="1"/>
            <a:stCxn id="100361" idx="1"/>
            <a:endCxn id="100363" idx="3"/>
          </p:cNvCxnSpPr>
          <p:nvPr/>
        </p:nvCxnSpPr>
        <p:spPr bwMode="auto">
          <a:xfrm flipH="1">
            <a:off x="2667000" y="2895600"/>
            <a:ext cx="3733800" cy="0"/>
          </a:xfrm>
          <a:prstGeom prst="straightConnector1">
            <a:avLst/>
          </a:prstGeom>
          <a:noFill/>
          <a:ln w="38100" cap="sq">
            <a:solidFill>
              <a:schemeClr val="tx1"/>
            </a:solidFill>
            <a:round/>
            <a:headEnd type="triangle" w="sm" len="sm"/>
            <a:tailEnd type="triangle" w="sm" len="sm"/>
          </a:ln>
          <a:effectLst/>
        </p:spPr>
      </p:cxnSp>
      <p:cxnSp>
        <p:nvCxnSpPr>
          <p:cNvPr id="100377" name="AutoShape 25"/>
          <p:cNvCxnSpPr>
            <a:cxnSpLocks noChangeShapeType="1"/>
          </p:cNvCxnSpPr>
          <p:nvPr/>
        </p:nvCxnSpPr>
        <p:spPr bwMode="auto">
          <a:xfrm flipH="1">
            <a:off x="2667000" y="5410200"/>
            <a:ext cx="3733800" cy="0"/>
          </a:xfrm>
          <a:prstGeom prst="straightConnector1">
            <a:avLst/>
          </a:prstGeom>
          <a:noFill/>
          <a:ln w="38100" cap="sq">
            <a:solidFill>
              <a:schemeClr val="tx1"/>
            </a:solidFill>
            <a:round/>
            <a:headEnd type="triangle" w="sm" len="sm"/>
            <a:tailEnd type="triangle" w="sm" len="sm"/>
          </a:ln>
          <a:effectLst/>
        </p:spPr>
      </p:cxnSp>
      <p:cxnSp>
        <p:nvCxnSpPr>
          <p:cNvPr id="100378" name="AutoShape 26"/>
          <p:cNvCxnSpPr>
            <a:cxnSpLocks noChangeShapeType="1"/>
            <a:stCxn id="100362" idx="0"/>
            <a:endCxn id="100363" idx="2"/>
          </p:cNvCxnSpPr>
          <p:nvPr/>
        </p:nvCxnSpPr>
        <p:spPr bwMode="auto">
          <a:xfrm flipV="1">
            <a:off x="1905000" y="3581400"/>
            <a:ext cx="0" cy="1143000"/>
          </a:xfrm>
          <a:prstGeom prst="straightConnector1">
            <a:avLst/>
          </a:prstGeom>
          <a:noFill/>
          <a:ln w="38100" cap="sq">
            <a:solidFill>
              <a:schemeClr val="tx1"/>
            </a:solidFill>
            <a:round/>
            <a:headEnd type="triangle" w="sm" len="sm"/>
            <a:tailEnd type="triangle" w="sm" len="sm"/>
          </a:ln>
          <a:effectLst/>
        </p:spPr>
      </p:cxnSp>
      <p:cxnSp>
        <p:nvCxnSpPr>
          <p:cNvPr id="100379" name="AutoShape 27"/>
          <p:cNvCxnSpPr>
            <a:cxnSpLocks noChangeShapeType="1"/>
          </p:cNvCxnSpPr>
          <p:nvPr/>
        </p:nvCxnSpPr>
        <p:spPr bwMode="auto">
          <a:xfrm flipV="1">
            <a:off x="7162800" y="3581400"/>
            <a:ext cx="0" cy="1143000"/>
          </a:xfrm>
          <a:prstGeom prst="straightConnector1">
            <a:avLst/>
          </a:prstGeom>
          <a:noFill/>
          <a:ln w="38100" cap="sq">
            <a:solidFill>
              <a:schemeClr val="tx1"/>
            </a:solidFill>
            <a:round/>
            <a:headEnd type="triangle" w="sm" len="sm"/>
            <a:tailEnd type="triangle" w="sm" len="sm"/>
          </a:ln>
          <a:effectLst/>
        </p:spPr>
      </p:cxnSp>
      <p:sp>
        <p:nvSpPr>
          <p:cNvPr id="100380" name="AutoShape 28"/>
          <p:cNvSpPr>
            <a:spLocks noChangeArrowheads="1"/>
          </p:cNvSpPr>
          <p:nvPr/>
        </p:nvSpPr>
        <p:spPr bwMode="auto">
          <a:xfrm>
            <a:off x="6400800" y="4724400"/>
            <a:ext cx="1524000" cy="1371600"/>
          </a:xfrm>
          <a:prstGeom prst="hexagon">
            <a:avLst>
              <a:gd name="adj" fmla="val 27778"/>
              <a:gd name="vf" fmla="val 115470"/>
            </a:avLst>
          </a:prstGeom>
          <a:solidFill>
            <a:srgbClr val="FFFFFF"/>
          </a:solidFill>
          <a:ln w="12700" cap="sq">
            <a:solidFill>
              <a:schemeClr val="tx1"/>
            </a:solidFill>
            <a:miter lim="800000"/>
            <a:headEnd type="none" w="sm" len="sm"/>
            <a:tailEnd type="none" w="sm" len="sm"/>
          </a:ln>
          <a:effectLst/>
        </p:spPr>
        <p:txBody>
          <a:bodyPr wrap="none" anchor="ctr">
            <a:prstTxWarp prst="textNoShape">
              <a:avLst/>
            </a:prstTxWarp>
          </a:bodyPr>
          <a:lstStyle/>
          <a:p>
            <a:r>
              <a:rPr lang="en-US" sz="1600" b="1" dirty="0" smtClean="0"/>
              <a:t>VE4??</a:t>
            </a:r>
          </a:p>
          <a:p>
            <a:r>
              <a:rPr lang="en-US" sz="1600" b="1" dirty="0"/>
              <a:t>Emergency</a:t>
            </a:r>
          </a:p>
          <a:p>
            <a:r>
              <a:rPr lang="en-US" sz="1600" b="1" dirty="0"/>
              <a:t>Site</a:t>
            </a:r>
          </a:p>
          <a:p>
            <a:r>
              <a:rPr lang="en-US" sz="1600" b="1" dirty="0"/>
              <a:t>VHF</a:t>
            </a:r>
            <a:endParaRPr lang="en-CA" sz="1600" b="1" dirty="0"/>
          </a:p>
        </p:txBody>
      </p:sp>
      <p:sp>
        <p:nvSpPr>
          <p:cNvPr id="100381" name="Text Box 29"/>
          <p:cNvSpPr txBox="1">
            <a:spLocks noChangeArrowheads="1"/>
          </p:cNvSpPr>
          <p:nvPr/>
        </p:nvSpPr>
        <p:spPr bwMode="auto">
          <a:xfrm>
            <a:off x="4876800" y="6324600"/>
            <a:ext cx="2895600" cy="457200"/>
          </a:xfrm>
          <a:prstGeom prst="rect">
            <a:avLst/>
          </a:prstGeom>
          <a:noFill/>
          <a:ln w="12700" cap="sq">
            <a:noFill/>
            <a:miter lim="800000"/>
            <a:headEnd type="none" w="sm" len="sm"/>
            <a:tailEnd type="none" w="sm" len="sm"/>
          </a:ln>
          <a:effectLst/>
        </p:spPr>
        <p:txBody>
          <a:bodyPr>
            <a:prstTxWarp prst="textNoShape">
              <a:avLst/>
            </a:prstTxWarp>
            <a:spAutoFit/>
          </a:bodyPr>
          <a:lstStyle/>
          <a:p>
            <a:pPr>
              <a:spcBef>
                <a:spcPct val="50000"/>
              </a:spcBef>
            </a:pPr>
            <a:r>
              <a:rPr lang="en-US"/>
              <a:t>Voice / </a:t>
            </a:r>
            <a:r>
              <a:rPr lang="en-US">
                <a:solidFill>
                  <a:schemeClr val="hlink"/>
                </a:solidFill>
              </a:rPr>
              <a:t>Digital</a:t>
            </a:r>
            <a:endParaRPr lang="en-CA">
              <a:solidFill>
                <a:schemeClr val="hlink"/>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7" name="Rectangle 3"/>
          <p:cNvSpPr>
            <a:spLocks noGrp="1" noChangeArrowheads="1"/>
          </p:cNvSpPr>
          <p:nvPr>
            <p:ph type="title"/>
          </p:nvPr>
        </p:nvSpPr>
        <p:spPr>
          <a:xfrm>
            <a:off x="457200" y="762000"/>
            <a:ext cx="8001000" cy="762000"/>
          </a:xfrm>
        </p:spPr>
        <p:txBody>
          <a:bodyPr/>
          <a:lstStyle/>
          <a:p>
            <a:r>
              <a:rPr lang="en-US" sz="4000" dirty="0">
                <a:latin typeface="+mn-lt"/>
              </a:rPr>
              <a:t>Sample of Communication </a:t>
            </a:r>
            <a:r>
              <a:rPr lang="en-US" sz="4000" dirty="0" smtClean="0">
                <a:latin typeface="+mn-lt"/>
              </a:rPr>
              <a:t>System HF</a:t>
            </a:r>
            <a:endParaRPr lang="en-CA" sz="4000" dirty="0">
              <a:latin typeface="+mn-lt"/>
            </a:endParaRPr>
          </a:p>
        </p:txBody>
      </p:sp>
      <p:sp>
        <p:nvSpPr>
          <p:cNvPr id="103428" name="AutoShape 4"/>
          <p:cNvSpPr>
            <a:spLocks noChangeArrowheads="1"/>
          </p:cNvSpPr>
          <p:nvPr/>
        </p:nvSpPr>
        <p:spPr bwMode="auto">
          <a:xfrm>
            <a:off x="3962400" y="5181600"/>
            <a:ext cx="1447800" cy="1066800"/>
          </a:xfrm>
          <a:prstGeom prst="hexagon">
            <a:avLst>
              <a:gd name="adj" fmla="val 33929"/>
              <a:gd name="vf" fmla="val 115470"/>
            </a:avLst>
          </a:prstGeom>
          <a:solidFill>
            <a:srgbClr val="FFFFFF"/>
          </a:solidFill>
          <a:ln w="12700" cap="sq">
            <a:solidFill>
              <a:schemeClr val="tx1"/>
            </a:solidFill>
            <a:miter lim="800000"/>
            <a:headEnd type="none" w="sm" len="sm"/>
            <a:tailEnd type="none" w="sm" len="sm"/>
          </a:ln>
          <a:effectLst/>
        </p:spPr>
        <p:txBody>
          <a:bodyPr wrap="none" anchor="ctr">
            <a:prstTxWarp prst="textNoShape">
              <a:avLst/>
            </a:prstTxWarp>
          </a:bodyPr>
          <a:lstStyle/>
          <a:p>
            <a:r>
              <a:rPr lang="en-US" sz="1200" b="1" dirty="0" smtClean="0"/>
              <a:t>VE4??</a:t>
            </a:r>
          </a:p>
          <a:p>
            <a:r>
              <a:rPr lang="en-US" sz="1200" b="1" dirty="0" smtClean="0"/>
              <a:t>Morris</a:t>
            </a:r>
          </a:p>
          <a:p>
            <a:r>
              <a:rPr lang="en-US" sz="1200" b="1" dirty="0" smtClean="0"/>
              <a:t>EOC</a:t>
            </a:r>
          </a:p>
          <a:p>
            <a:r>
              <a:rPr lang="en-US" sz="1200" b="1" dirty="0" smtClean="0"/>
              <a:t>HF</a:t>
            </a:r>
            <a:endParaRPr lang="en-CA" sz="1200" b="1" dirty="0"/>
          </a:p>
        </p:txBody>
      </p:sp>
      <p:sp>
        <p:nvSpPr>
          <p:cNvPr id="103429" name="AutoShape 5"/>
          <p:cNvSpPr>
            <a:spLocks noChangeArrowheads="1"/>
          </p:cNvSpPr>
          <p:nvPr/>
        </p:nvSpPr>
        <p:spPr bwMode="auto">
          <a:xfrm>
            <a:off x="6019800" y="3124200"/>
            <a:ext cx="1219200" cy="914400"/>
          </a:xfrm>
          <a:prstGeom prst="hexagon">
            <a:avLst>
              <a:gd name="adj" fmla="val 33333"/>
              <a:gd name="vf" fmla="val 115470"/>
            </a:avLst>
          </a:prstGeom>
          <a:solidFill>
            <a:srgbClr val="FFFFFF"/>
          </a:solidFill>
          <a:ln w="12700" cap="sq">
            <a:solidFill>
              <a:schemeClr val="tx1"/>
            </a:solidFill>
            <a:miter lim="800000"/>
            <a:headEnd type="none" w="sm" len="sm"/>
            <a:tailEnd type="none" w="sm" len="sm"/>
          </a:ln>
          <a:effectLst/>
        </p:spPr>
        <p:txBody>
          <a:bodyPr wrap="none" anchor="ctr">
            <a:prstTxWarp prst="textNoShape">
              <a:avLst/>
            </a:prstTxWarp>
          </a:bodyPr>
          <a:lstStyle/>
          <a:p>
            <a:r>
              <a:rPr lang="en-US" sz="1200" b="1" dirty="0" smtClean="0"/>
              <a:t>VE4??</a:t>
            </a:r>
          </a:p>
          <a:p>
            <a:r>
              <a:rPr lang="en-US" sz="1200" b="1" dirty="0" smtClean="0"/>
              <a:t>Hospitals</a:t>
            </a:r>
          </a:p>
          <a:p>
            <a:r>
              <a:rPr lang="en-US" sz="1200" b="1" dirty="0"/>
              <a:t>VHF</a:t>
            </a:r>
            <a:endParaRPr lang="en-CA" sz="1200" b="1" dirty="0"/>
          </a:p>
        </p:txBody>
      </p:sp>
      <p:sp>
        <p:nvSpPr>
          <p:cNvPr id="103430" name="AutoShape 6"/>
          <p:cNvSpPr>
            <a:spLocks noChangeArrowheads="1"/>
          </p:cNvSpPr>
          <p:nvPr/>
        </p:nvSpPr>
        <p:spPr bwMode="auto">
          <a:xfrm>
            <a:off x="1143000" y="5105400"/>
            <a:ext cx="1143000" cy="990600"/>
          </a:xfrm>
          <a:prstGeom prst="hexagon">
            <a:avLst>
              <a:gd name="adj" fmla="val 28846"/>
              <a:gd name="vf" fmla="val 115470"/>
            </a:avLst>
          </a:prstGeom>
          <a:solidFill>
            <a:srgbClr val="FFFFFF"/>
          </a:solidFill>
          <a:ln w="12700" cap="sq">
            <a:solidFill>
              <a:schemeClr val="tx1"/>
            </a:solidFill>
            <a:miter lim="800000"/>
            <a:headEnd type="none" w="sm" len="sm"/>
            <a:tailEnd type="none" w="sm" len="sm"/>
          </a:ln>
          <a:effectLst/>
        </p:spPr>
        <p:txBody>
          <a:bodyPr wrap="none" anchor="ctr">
            <a:prstTxWarp prst="textNoShape">
              <a:avLst/>
            </a:prstTxWarp>
          </a:bodyPr>
          <a:lstStyle/>
          <a:p>
            <a:r>
              <a:rPr lang="en-US" sz="1200" b="1" dirty="0" smtClean="0"/>
              <a:t>VE4??</a:t>
            </a:r>
          </a:p>
          <a:p>
            <a:r>
              <a:rPr lang="en-US" sz="1200" b="1" dirty="0" smtClean="0"/>
              <a:t>Winkler</a:t>
            </a:r>
          </a:p>
          <a:p>
            <a:r>
              <a:rPr lang="en-US" sz="1200" b="1" dirty="0" smtClean="0"/>
              <a:t>HF</a:t>
            </a:r>
            <a:endParaRPr lang="en-CA" sz="1200" b="1" dirty="0"/>
          </a:p>
        </p:txBody>
      </p:sp>
      <p:sp>
        <p:nvSpPr>
          <p:cNvPr id="103431" name="AutoShape 7"/>
          <p:cNvSpPr>
            <a:spLocks noChangeArrowheads="1"/>
          </p:cNvSpPr>
          <p:nvPr/>
        </p:nvSpPr>
        <p:spPr bwMode="auto">
          <a:xfrm>
            <a:off x="457200" y="3352800"/>
            <a:ext cx="1143000" cy="914400"/>
          </a:xfrm>
          <a:prstGeom prst="hexagon">
            <a:avLst>
              <a:gd name="adj" fmla="val 31250"/>
              <a:gd name="vf" fmla="val 115470"/>
            </a:avLst>
          </a:prstGeom>
          <a:solidFill>
            <a:srgbClr val="FFFFFF"/>
          </a:solidFill>
          <a:ln w="12700" cap="sq">
            <a:solidFill>
              <a:schemeClr val="tx1"/>
            </a:solidFill>
            <a:miter lim="800000"/>
            <a:headEnd type="none" w="sm" len="sm"/>
            <a:tailEnd type="none" w="sm" len="sm"/>
          </a:ln>
          <a:effectLst/>
        </p:spPr>
        <p:txBody>
          <a:bodyPr wrap="none" anchor="ctr">
            <a:prstTxWarp prst="textNoShape">
              <a:avLst/>
            </a:prstTxWarp>
          </a:bodyPr>
          <a:lstStyle/>
          <a:p>
            <a:r>
              <a:rPr lang="en-US" sz="1200" b="1" dirty="0" smtClean="0"/>
              <a:t>VE4??</a:t>
            </a:r>
          </a:p>
          <a:p>
            <a:r>
              <a:rPr lang="en-US" sz="1200" b="1" dirty="0" smtClean="0"/>
              <a:t>Brandon</a:t>
            </a:r>
          </a:p>
          <a:p>
            <a:r>
              <a:rPr lang="en-US" sz="1200" b="1" dirty="0" smtClean="0"/>
              <a:t>EOC</a:t>
            </a:r>
          </a:p>
          <a:p>
            <a:r>
              <a:rPr lang="en-US" sz="1200" b="1" dirty="0" smtClean="0"/>
              <a:t>HF</a:t>
            </a:r>
            <a:endParaRPr lang="en-CA" sz="1200" b="1" dirty="0"/>
          </a:p>
        </p:txBody>
      </p:sp>
      <p:cxnSp>
        <p:nvCxnSpPr>
          <p:cNvPr id="103432" name="AutoShape 8"/>
          <p:cNvCxnSpPr>
            <a:cxnSpLocks noChangeShapeType="1"/>
            <a:stCxn id="103428" idx="0"/>
            <a:endCxn id="103450" idx="1"/>
          </p:cNvCxnSpPr>
          <p:nvPr/>
        </p:nvCxnSpPr>
        <p:spPr bwMode="auto">
          <a:xfrm>
            <a:off x="4686300" y="5181600"/>
            <a:ext cx="2400300" cy="647700"/>
          </a:xfrm>
          <a:prstGeom prst="straightConnector1">
            <a:avLst/>
          </a:prstGeom>
          <a:noFill/>
          <a:ln w="38100" cap="rnd">
            <a:solidFill>
              <a:schemeClr val="tx1"/>
            </a:solidFill>
            <a:prstDash val="sysDot"/>
            <a:round/>
            <a:headEnd type="triangle" w="sm" len="sm"/>
            <a:tailEnd type="triangle" w="sm" len="sm"/>
          </a:ln>
          <a:effectLst/>
        </p:spPr>
      </p:cxnSp>
      <p:cxnSp>
        <p:nvCxnSpPr>
          <p:cNvPr id="103433" name="AutoShape 9"/>
          <p:cNvCxnSpPr>
            <a:cxnSpLocks noChangeShapeType="1"/>
            <a:stCxn id="103470" idx="1"/>
            <a:endCxn id="103458" idx="2"/>
          </p:cNvCxnSpPr>
          <p:nvPr/>
        </p:nvCxnSpPr>
        <p:spPr bwMode="auto">
          <a:xfrm flipH="1" flipV="1">
            <a:off x="2552700" y="2895600"/>
            <a:ext cx="1638300" cy="1219200"/>
          </a:xfrm>
          <a:prstGeom prst="straightConnector1">
            <a:avLst/>
          </a:prstGeom>
          <a:noFill/>
          <a:ln w="38100" cap="rnd">
            <a:solidFill>
              <a:schemeClr val="tx1"/>
            </a:solidFill>
            <a:prstDash val="sysDot"/>
            <a:round/>
            <a:headEnd type="triangle" w="sm" len="sm"/>
            <a:tailEnd type="triangle" w="sm" len="sm"/>
          </a:ln>
          <a:effectLst/>
        </p:spPr>
      </p:cxnSp>
      <p:cxnSp>
        <p:nvCxnSpPr>
          <p:cNvPr id="103434" name="AutoShape 10"/>
          <p:cNvCxnSpPr>
            <a:cxnSpLocks noChangeShapeType="1"/>
            <a:stCxn id="103428" idx="0"/>
            <a:endCxn id="103470" idx="2"/>
          </p:cNvCxnSpPr>
          <p:nvPr/>
        </p:nvCxnSpPr>
        <p:spPr bwMode="auto">
          <a:xfrm flipV="1">
            <a:off x="4686300" y="4495800"/>
            <a:ext cx="0" cy="685800"/>
          </a:xfrm>
          <a:prstGeom prst="straightConnector1">
            <a:avLst/>
          </a:prstGeom>
          <a:noFill/>
          <a:ln w="38100" cap="rnd">
            <a:solidFill>
              <a:schemeClr val="tx1"/>
            </a:solidFill>
            <a:prstDash val="sysDot"/>
            <a:round/>
            <a:headEnd type="triangle" w="sm" len="sm"/>
            <a:tailEnd type="triangle" w="sm" len="sm"/>
          </a:ln>
          <a:effectLst/>
        </p:spPr>
      </p:cxnSp>
      <p:cxnSp>
        <p:nvCxnSpPr>
          <p:cNvPr id="103435" name="AutoShape 11"/>
          <p:cNvCxnSpPr>
            <a:cxnSpLocks noChangeShapeType="1"/>
            <a:stCxn id="103470" idx="1"/>
            <a:endCxn id="103430" idx="3"/>
          </p:cNvCxnSpPr>
          <p:nvPr/>
        </p:nvCxnSpPr>
        <p:spPr bwMode="auto">
          <a:xfrm flipH="1">
            <a:off x="2286000" y="4114800"/>
            <a:ext cx="1905000" cy="1485900"/>
          </a:xfrm>
          <a:prstGeom prst="straightConnector1">
            <a:avLst/>
          </a:prstGeom>
          <a:noFill/>
          <a:ln w="38100" cap="rnd">
            <a:solidFill>
              <a:schemeClr val="tx1"/>
            </a:solidFill>
            <a:prstDash val="sysDot"/>
            <a:round/>
            <a:headEnd type="triangle" w="sm" len="sm"/>
            <a:tailEnd type="triangle" w="sm" len="sm"/>
          </a:ln>
          <a:effectLst/>
        </p:spPr>
      </p:cxnSp>
      <p:cxnSp>
        <p:nvCxnSpPr>
          <p:cNvPr id="103436" name="AutoShape 12"/>
          <p:cNvCxnSpPr>
            <a:cxnSpLocks noChangeShapeType="1"/>
            <a:stCxn id="103431" idx="2"/>
            <a:endCxn id="103430" idx="0"/>
          </p:cNvCxnSpPr>
          <p:nvPr/>
        </p:nvCxnSpPr>
        <p:spPr bwMode="auto">
          <a:xfrm>
            <a:off x="1028700" y="4267200"/>
            <a:ext cx="685800" cy="838200"/>
          </a:xfrm>
          <a:prstGeom prst="straightConnector1">
            <a:avLst/>
          </a:prstGeom>
          <a:noFill/>
          <a:ln w="38100" cap="rnd">
            <a:solidFill>
              <a:schemeClr val="hlink"/>
            </a:solidFill>
            <a:prstDash val="sysDot"/>
            <a:round/>
            <a:headEnd type="triangle" w="sm" len="sm"/>
            <a:tailEnd type="triangle" w="sm" len="sm"/>
          </a:ln>
          <a:effectLst/>
        </p:spPr>
      </p:cxnSp>
      <p:cxnSp>
        <p:nvCxnSpPr>
          <p:cNvPr id="103437" name="AutoShape 13"/>
          <p:cNvCxnSpPr>
            <a:cxnSpLocks noChangeShapeType="1"/>
            <a:stCxn id="103458" idx="1"/>
            <a:endCxn id="103431" idx="0"/>
          </p:cNvCxnSpPr>
          <p:nvPr/>
        </p:nvCxnSpPr>
        <p:spPr bwMode="auto">
          <a:xfrm flipH="1">
            <a:off x="1028700" y="2514600"/>
            <a:ext cx="1028700" cy="838200"/>
          </a:xfrm>
          <a:prstGeom prst="straightConnector1">
            <a:avLst/>
          </a:prstGeom>
          <a:noFill/>
          <a:ln w="38100" cap="rnd">
            <a:solidFill>
              <a:schemeClr val="hlink"/>
            </a:solidFill>
            <a:prstDash val="sysDot"/>
            <a:round/>
            <a:headEnd type="triangle" w="sm" len="sm"/>
            <a:tailEnd type="triangle" w="sm" len="sm"/>
          </a:ln>
          <a:effectLst/>
        </p:spPr>
      </p:cxnSp>
      <p:cxnSp>
        <p:nvCxnSpPr>
          <p:cNvPr id="103438" name="AutoShape 14"/>
          <p:cNvCxnSpPr>
            <a:cxnSpLocks noChangeShapeType="1"/>
            <a:stCxn id="103429" idx="1"/>
            <a:endCxn id="103458" idx="3"/>
          </p:cNvCxnSpPr>
          <p:nvPr/>
        </p:nvCxnSpPr>
        <p:spPr bwMode="auto">
          <a:xfrm flipH="1" flipV="1">
            <a:off x="3048000" y="2514600"/>
            <a:ext cx="2971800" cy="1066800"/>
          </a:xfrm>
          <a:prstGeom prst="straightConnector1">
            <a:avLst/>
          </a:prstGeom>
          <a:noFill/>
          <a:ln w="38100" cap="rnd">
            <a:solidFill>
              <a:schemeClr val="hlink"/>
            </a:solidFill>
            <a:prstDash val="sysDot"/>
            <a:round/>
            <a:headEnd type="triangle" w="sm" len="sm"/>
            <a:tailEnd type="triangle" w="sm" len="sm"/>
          </a:ln>
          <a:effectLst/>
        </p:spPr>
      </p:cxnSp>
      <p:cxnSp>
        <p:nvCxnSpPr>
          <p:cNvPr id="103440" name="AutoShape 16"/>
          <p:cNvCxnSpPr>
            <a:cxnSpLocks noChangeShapeType="1"/>
            <a:stCxn id="103450" idx="1"/>
            <a:endCxn id="103428" idx="3"/>
          </p:cNvCxnSpPr>
          <p:nvPr/>
        </p:nvCxnSpPr>
        <p:spPr bwMode="auto">
          <a:xfrm flipH="1" flipV="1">
            <a:off x="5410200" y="5715000"/>
            <a:ext cx="1676400" cy="114300"/>
          </a:xfrm>
          <a:prstGeom prst="straightConnector1">
            <a:avLst/>
          </a:prstGeom>
          <a:noFill/>
          <a:ln w="38100" cap="rnd">
            <a:solidFill>
              <a:schemeClr val="hlink"/>
            </a:solidFill>
            <a:prstDash val="sysDot"/>
            <a:round/>
            <a:headEnd type="triangle" w="sm" len="sm"/>
            <a:tailEnd type="triangle" w="sm" len="sm"/>
          </a:ln>
          <a:effectLst/>
        </p:spPr>
      </p:cxnSp>
      <p:cxnSp>
        <p:nvCxnSpPr>
          <p:cNvPr id="103441" name="AutoShape 17"/>
          <p:cNvCxnSpPr>
            <a:cxnSpLocks noChangeShapeType="1"/>
            <a:stCxn id="103428" idx="1"/>
            <a:endCxn id="103458" idx="1"/>
          </p:cNvCxnSpPr>
          <p:nvPr/>
        </p:nvCxnSpPr>
        <p:spPr bwMode="auto">
          <a:xfrm flipH="1" flipV="1">
            <a:off x="2057400" y="2514600"/>
            <a:ext cx="1905000" cy="3200400"/>
          </a:xfrm>
          <a:prstGeom prst="straightConnector1">
            <a:avLst/>
          </a:prstGeom>
          <a:noFill/>
          <a:ln w="38100" cap="rnd">
            <a:solidFill>
              <a:schemeClr val="hlink"/>
            </a:solidFill>
            <a:prstDash val="sysDot"/>
            <a:round/>
            <a:headEnd type="triangle" w="sm" len="sm"/>
            <a:tailEnd type="triangle" w="sm" len="sm"/>
          </a:ln>
          <a:effectLst/>
        </p:spPr>
      </p:cxnSp>
      <p:cxnSp>
        <p:nvCxnSpPr>
          <p:cNvPr id="103442" name="AutoShape 18"/>
          <p:cNvCxnSpPr>
            <a:cxnSpLocks noChangeShapeType="1"/>
            <a:stCxn id="103430" idx="0"/>
            <a:endCxn id="103458" idx="2"/>
          </p:cNvCxnSpPr>
          <p:nvPr/>
        </p:nvCxnSpPr>
        <p:spPr bwMode="auto">
          <a:xfrm flipV="1">
            <a:off x="1714500" y="2895600"/>
            <a:ext cx="838200" cy="2209800"/>
          </a:xfrm>
          <a:prstGeom prst="straightConnector1">
            <a:avLst/>
          </a:prstGeom>
          <a:noFill/>
          <a:ln w="38100" cap="rnd">
            <a:solidFill>
              <a:schemeClr val="hlink"/>
            </a:solidFill>
            <a:prstDash val="sysDot"/>
            <a:round/>
            <a:headEnd type="triangle" w="sm" len="sm"/>
            <a:tailEnd type="triangle" w="sm" len="sm"/>
          </a:ln>
          <a:effectLst/>
        </p:spPr>
      </p:cxnSp>
      <p:cxnSp>
        <p:nvCxnSpPr>
          <p:cNvPr id="103443" name="AutoShape 19"/>
          <p:cNvCxnSpPr>
            <a:cxnSpLocks noChangeShapeType="1"/>
            <a:stCxn id="103428" idx="1"/>
            <a:endCxn id="103430" idx="3"/>
          </p:cNvCxnSpPr>
          <p:nvPr/>
        </p:nvCxnSpPr>
        <p:spPr bwMode="auto">
          <a:xfrm flipH="1" flipV="1">
            <a:off x="2286000" y="5600700"/>
            <a:ext cx="1676400" cy="114300"/>
          </a:xfrm>
          <a:prstGeom prst="straightConnector1">
            <a:avLst/>
          </a:prstGeom>
          <a:noFill/>
          <a:ln w="38100" cap="rnd">
            <a:solidFill>
              <a:schemeClr val="hlink"/>
            </a:solidFill>
            <a:prstDash val="sysDot"/>
            <a:round/>
            <a:headEnd type="triangle" w="sm" len="sm"/>
            <a:tailEnd type="triangle" w="sm" len="sm"/>
          </a:ln>
          <a:effectLst/>
        </p:spPr>
      </p:cxnSp>
      <p:cxnSp>
        <p:nvCxnSpPr>
          <p:cNvPr id="103446" name="AutoShape 22"/>
          <p:cNvCxnSpPr>
            <a:cxnSpLocks noChangeShapeType="1"/>
            <a:stCxn id="103473" idx="1"/>
            <a:endCxn id="103458" idx="3"/>
          </p:cNvCxnSpPr>
          <p:nvPr/>
        </p:nvCxnSpPr>
        <p:spPr bwMode="auto">
          <a:xfrm flipH="1" flipV="1">
            <a:off x="3048000" y="2514600"/>
            <a:ext cx="2590800" cy="38100"/>
          </a:xfrm>
          <a:prstGeom prst="straightConnector1">
            <a:avLst/>
          </a:prstGeom>
          <a:noFill/>
          <a:ln w="38100" cap="rnd">
            <a:solidFill>
              <a:schemeClr val="tx1"/>
            </a:solidFill>
            <a:prstDash val="sysDot"/>
            <a:round/>
            <a:headEnd type="triangle" w="sm" len="sm"/>
            <a:tailEnd type="triangle" w="sm" len="sm"/>
          </a:ln>
          <a:effectLst/>
        </p:spPr>
      </p:cxnSp>
      <p:cxnSp>
        <p:nvCxnSpPr>
          <p:cNvPr id="103447" name="AutoShape 23"/>
          <p:cNvCxnSpPr>
            <a:cxnSpLocks noChangeShapeType="1"/>
            <a:stCxn id="103450" idx="1"/>
            <a:endCxn id="103470" idx="3"/>
          </p:cNvCxnSpPr>
          <p:nvPr/>
        </p:nvCxnSpPr>
        <p:spPr bwMode="auto">
          <a:xfrm flipH="1" flipV="1">
            <a:off x="5181600" y="4114800"/>
            <a:ext cx="1905000" cy="1714500"/>
          </a:xfrm>
          <a:prstGeom prst="straightConnector1">
            <a:avLst/>
          </a:prstGeom>
          <a:noFill/>
          <a:ln w="38100" cap="rnd">
            <a:solidFill>
              <a:schemeClr val="tx1"/>
            </a:solidFill>
            <a:prstDash val="sysDot"/>
            <a:round/>
            <a:headEnd type="triangle" w="sm" len="sm"/>
            <a:tailEnd type="triangle" w="sm" len="sm"/>
          </a:ln>
          <a:effectLst/>
        </p:spPr>
      </p:cxnSp>
      <p:cxnSp>
        <p:nvCxnSpPr>
          <p:cNvPr id="103448" name="AutoShape 24"/>
          <p:cNvCxnSpPr>
            <a:cxnSpLocks noChangeShapeType="1"/>
            <a:stCxn id="103470" idx="1"/>
          </p:cNvCxnSpPr>
          <p:nvPr/>
        </p:nvCxnSpPr>
        <p:spPr bwMode="auto">
          <a:xfrm flipH="1" flipV="1">
            <a:off x="1600200" y="3810000"/>
            <a:ext cx="2590800" cy="304800"/>
          </a:xfrm>
          <a:prstGeom prst="straightConnector1">
            <a:avLst/>
          </a:prstGeom>
          <a:noFill/>
          <a:ln w="38100" cap="rnd">
            <a:solidFill>
              <a:schemeClr val="tx1"/>
            </a:solidFill>
            <a:prstDash val="sysDot"/>
            <a:round/>
            <a:headEnd type="triangle" w="sm" len="sm"/>
            <a:tailEnd type="triangle" w="sm" len="sm"/>
          </a:ln>
          <a:effectLst/>
        </p:spPr>
      </p:cxnSp>
      <p:cxnSp>
        <p:nvCxnSpPr>
          <p:cNvPr id="103449" name="AutoShape 25"/>
          <p:cNvCxnSpPr>
            <a:cxnSpLocks noChangeShapeType="1"/>
            <a:stCxn id="103470" idx="3"/>
            <a:endCxn id="103429" idx="1"/>
          </p:cNvCxnSpPr>
          <p:nvPr/>
        </p:nvCxnSpPr>
        <p:spPr bwMode="auto">
          <a:xfrm flipV="1">
            <a:off x="5181600" y="3581400"/>
            <a:ext cx="838200" cy="533400"/>
          </a:xfrm>
          <a:prstGeom prst="straightConnector1">
            <a:avLst/>
          </a:prstGeom>
          <a:noFill/>
          <a:ln w="38100" cap="rnd">
            <a:solidFill>
              <a:schemeClr val="tx1"/>
            </a:solidFill>
            <a:prstDash val="sysDot"/>
            <a:round/>
            <a:headEnd type="triangle" w="sm" len="sm"/>
            <a:tailEnd type="triangle" w="sm" len="sm"/>
          </a:ln>
          <a:effectLst/>
        </p:spPr>
      </p:cxnSp>
      <p:sp>
        <p:nvSpPr>
          <p:cNvPr id="103450" name="AutoShape 26"/>
          <p:cNvSpPr>
            <a:spLocks noChangeArrowheads="1"/>
          </p:cNvSpPr>
          <p:nvPr/>
        </p:nvSpPr>
        <p:spPr bwMode="auto">
          <a:xfrm>
            <a:off x="7086600" y="5334000"/>
            <a:ext cx="1219200" cy="990600"/>
          </a:xfrm>
          <a:prstGeom prst="hexagon">
            <a:avLst>
              <a:gd name="adj" fmla="val 30769"/>
              <a:gd name="vf" fmla="val 115470"/>
            </a:avLst>
          </a:prstGeom>
          <a:solidFill>
            <a:srgbClr val="FFFFFF"/>
          </a:solidFill>
          <a:ln w="12700" cap="sq">
            <a:solidFill>
              <a:schemeClr val="tx1"/>
            </a:solidFill>
            <a:miter lim="800000"/>
            <a:headEnd type="none" w="sm" len="sm"/>
            <a:tailEnd type="none" w="sm" len="sm"/>
          </a:ln>
          <a:effectLst/>
        </p:spPr>
        <p:txBody>
          <a:bodyPr wrap="none" anchor="ctr">
            <a:prstTxWarp prst="textNoShape">
              <a:avLst/>
            </a:prstTxWarp>
          </a:bodyPr>
          <a:lstStyle/>
          <a:p>
            <a:r>
              <a:rPr lang="en-US" sz="1200" b="1" dirty="0" smtClean="0"/>
              <a:t>VE4??</a:t>
            </a:r>
          </a:p>
          <a:p>
            <a:r>
              <a:rPr lang="en-US" sz="1200" b="1" dirty="0"/>
              <a:t>Emergency </a:t>
            </a:r>
            <a:r>
              <a:rPr lang="en-US" sz="1200" b="1" dirty="0" smtClean="0"/>
              <a:t>Sites</a:t>
            </a:r>
          </a:p>
          <a:p>
            <a:r>
              <a:rPr lang="en-US" sz="1200" b="1" dirty="0" smtClean="0"/>
              <a:t>HF</a:t>
            </a:r>
            <a:endParaRPr lang="en-CA" sz="1200" b="1" dirty="0"/>
          </a:p>
        </p:txBody>
      </p:sp>
      <p:sp>
        <p:nvSpPr>
          <p:cNvPr id="103453" name="Rectangle 29"/>
          <p:cNvSpPr>
            <a:spLocks noChangeArrowheads="1"/>
          </p:cNvSpPr>
          <p:nvPr/>
        </p:nvSpPr>
        <p:spPr bwMode="auto">
          <a:xfrm>
            <a:off x="6858000" y="1600200"/>
            <a:ext cx="1992313" cy="457200"/>
          </a:xfrm>
          <a:prstGeom prst="rect">
            <a:avLst/>
          </a:prstGeom>
          <a:noFill/>
          <a:ln w="12700" cap="sq">
            <a:noFill/>
            <a:miter lim="800000"/>
            <a:headEnd type="none" w="sm" len="sm"/>
            <a:tailEnd type="none" w="sm" len="sm"/>
          </a:ln>
          <a:effectLst/>
        </p:spPr>
        <p:txBody>
          <a:bodyPr wrap="none">
            <a:prstTxWarp prst="textNoShape">
              <a:avLst/>
            </a:prstTxWarp>
            <a:spAutoFit/>
          </a:bodyPr>
          <a:lstStyle/>
          <a:p>
            <a:r>
              <a:rPr lang="en-US"/>
              <a:t>Voice / </a:t>
            </a:r>
            <a:r>
              <a:rPr lang="en-US">
                <a:solidFill>
                  <a:schemeClr val="hlink"/>
                </a:solidFill>
              </a:rPr>
              <a:t>Digital</a:t>
            </a:r>
            <a:endParaRPr lang="en-CA">
              <a:solidFill>
                <a:schemeClr val="hlink"/>
              </a:solidFill>
            </a:endParaRPr>
          </a:p>
        </p:txBody>
      </p:sp>
      <p:sp>
        <p:nvSpPr>
          <p:cNvPr id="103458" name="AutoShape 34"/>
          <p:cNvSpPr>
            <a:spLocks noChangeArrowheads="1"/>
          </p:cNvSpPr>
          <p:nvPr/>
        </p:nvSpPr>
        <p:spPr bwMode="auto">
          <a:xfrm>
            <a:off x="2057400" y="2133600"/>
            <a:ext cx="990600" cy="762000"/>
          </a:xfrm>
          <a:prstGeom prst="hexagon">
            <a:avLst>
              <a:gd name="adj" fmla="val 32500"/>
              <a:gd name="vf" fmla="val 115470"/>
            </a:avLst>
          </a:prstGeom>
          <a:solidFill>
            <a:srgbClr val="66CCFF"/>
          </a:solidFill>
          <a:ln w="12700" cap="sq">
            <a:solidFill>
              <a:schemeClr val="tx1"/>
            </a:solidFill>
            <a:miter lim="800000"/>
            <a:headEnd type="none" w="sm" len="sm"/>
            <a:tailEnd type="none" w="sm" len="sm"/>
          </a:ln>
          <a:effectLst/>
        </p:spPr>
        <p:txBody>
          <a:bodyPr wrap="none" anchor="ctr">
            <a:prstTxWarp prst="textNoShape">
              <a:avLst/>
            </a:prstTxWarp>
          </a:bodyPr>
          <a:lstStyle/>
          <a:p>
            <a:r>
              <a:rPr lang="en-US" sz="1200" b="1" dirty="0" smtClean="0"/>
              <a:t>VE4??</a:t>
            </a:r>
          </a:p>
          <a:p>
            <a:r>
              <a:rPr lang="en-US" sz="1200" b="1" dirty="0" smtClean="0"/>
              <a:t>Portage</a:t>
            </a:r>
          </a:p>
          <a:p>
            <a:r>
              <a:rPr lang="en-US" sz="1200" b="1" dirty="0" smtClean="0"/>
              <a:t>EOC</a:t>
            </a:r>
          </a:p>
          <a:p>
            <a:r>
              <a:rPr lang="en-US" sz="1200" b="1" dirty="0" smtClean="0"/>
              <a:t>HF</a:t>
            </a:r>
            <a:endParaRPr lang="en-US" sz="1200" b="1" dirty="0"/>
          </a:p>
        </p:txBody>
      </p:sp>
      <p:pic>
        <p:nvPicPr>
          <p:cNvPr id="103459" name="Picture 35" descr="ant"/>
          <p:cNvPicPr>
            <a:picLocks noChangeAspect="1" noChangeArrowheads="1" noCrop="1"/>
          </p:cNvPicPr>
          <p:nvPr/>
        </p:nvPicPr>
        <p:blipFill>
          <a:blip r:embed="rId2"/>
          <a:srcRect/>
          <a:stretch>
            <a:fillRect/>
          </a:stretch>
        </p:blipFill>
        <p:spPr bwMode="auto">
          <a:xfrm>
            <a:off x="1981200" y="1143000"/>
            <a:ext cx="1108075" cy="1096963"/>
          </a:xfrm>
          <a:prstGeom prst="rect">
            <a:avLst/>
          </a:prstGeom>
          <a:noFill/>
        </p:spPr>
      </p:pic>
      <p:sp>
        <p:nvSpPr>
          <p:cNvPr id="103470" name="AutoShape 46"/>
          <p:cNvSpPr>
            <a:spLocks noChangeArrowheads="1"/>
          </p:cNvSpPr>
          <p:nvPr/>
        </p:nvSpPr>
        <p:spPr bwMode="auto">
          <a:xfrm>
            <a:off x="4191000" y="3733800"/>
            <a:ext cx="990600" cy="762000"/>
          </a:xfrm>
          <a:prstGeom prst="hexagon">
            <a:avLst>
              <a:gd name="adj" fmla="val 32500"/>
              <a:gd name="vf" fmla="val 115470"/>
            </a:avLst>
          </a:prstGeom>
          <a:solidFill>
            <a:srgbClr val="66CCFF"/>
          </a:solidFill>
          <a:ln w="12700" cap="sq">
            <a:solidFill>
              <a:schemeClr val="tx1"/>
            </a:solidFill>
            <a:miter lim="800000"/>
            <a:headEnd type="none" w="sm" len="sm"/>
            <a:tailEnd type="none" w="sm" len="sm"/>
          </a:ln>
          <a:effectLst/>
        </p:spPr>
        <p:txBody>
          <a:bodyPr wrap="none" anchor="ctr">
            <a:prstTxWarp prst="textNoShape">
              <a:avLst/>
            </a:prstTxWarp>
          </a:bodyPr>
          <a:lstStyle/>
          <a:p>
            <a:r>
              <a:rPr lang="en-US" sz="1200" b="1" dirty="0" smtClean="0"/>
              <a:t>VE4??</a:t>
            </a:r>
          </a:p>
          <a:p>
            <a:r>
              <a:rPr lang="en-US" sz="1200" b="1" dirty="0" smtClean="0"/>
              <a:t>EMO WPG</a:t>
            </a:r>
          </a:p>
          <a:p>
            <a:r>
              <a:rPr lang="en-US" sz="1200" b="1" dirty="0" smtClean="0"/>
              <a:t>EOC</a:t>
            </a:r>
            <a:endParaRPr lang="en-CA" sz="1200" b="1" dirty="0"/>
          </a:p>
        </p:txBody>
      </p:sp>
      <p:sp>
        <p:nvSpPr>
          <p:cNvPr id="103473" name="AutoShape 49"/>
          <p:cNvSpPr>
            <a:spLocks noChangeArrowheads="1"/>
          </p:cNvSpPr>
          <p:nvPr/>
        </p:nvSpPr>
        <p:spPr bwMode="auto">
          <a:xfrm>
            <a:off x="5638800" y="2133600"/>
            <a:ext cx="1066800" cy="838200"/>
          </a:xfrm>
          <a:prstGeom prst="hexagon">
            <a:avLst>
              <a:gd name="adj" fmla="val 31818"/>
              <a:gd name="vf" fmla="val 115470"/>
            </a:avLst>
          </a:prstGeom>
          <a:solidFill>
            <a:srgbClr val="66CCFF"/>
          </a:solidFill>
          <a:ln w="12700" cap="sq">
            <a:solidFill>
              <a:schemeClr val="tx1"/>
            </a:solidFill>
            <a:miter lim="800000"/>
            <a:headEnd type="none" w="sm" len="sm"/>
            <a:tailEnd type="none" w="sm" len="sm"/>
          </a:ln>
          <a:effectLst/>
        </p:spPr>
        <p:txBody>
          <a:bodyPr wrap="none" anchor="ctr">
            <a:prstTxWarp prst="textNoShape">
              <a:avLst/>
            </a:prstTxWarp>
          </a:bodyPr>
          <a:lstStyle/>
          <a:p>
            <a:r>
              <a:rPr lang="en-US" sz="1200" b="1" dirty="0" smtClean="0"/>
              <a:t>VA4??</a:t>
            </a:r>
          </a:p>
          <a:p>
            <a:r>
              <a:rPr lang="en-US" sz="1200" b="1" dirty="0" err="1" smtClean="0"/>
              <a:t>Giml</a:t>
            </a:r>
            <a:r>
              <a:rPr lang="en-US" sz="1000" b="1" dirty="0" err="1" smtClean="0"/>
              <a:t>i</a:t>
            </a:r>
            <a:r>
              <a:rPr lang="en-US" sz="1000" b="1" dirty="0" smtClean="0"/>
              <a:t> </a:t>
            </a:r>
          </a:p>
          <a:p>
            <a:r>
              <a:rPr lang="en-US" sz="1200" b="1" dirty="0" smtClean="0"/>
              <a:t>EOC</a:t>
            </a:r>
          </a:p>
          <a:p>
            <a:r>
              <a:rPr lang="en-US" sz="1200" b="1" dirty="0" smtClean="0"/>
              <a:t>HF</a:t>
            </a:r>
            <a:endParaRPr lang="en-CA" sz="1200" b="1" dirty="0"/>
          </a:p>
        </p:txBody>
      </p:sp>
      <p:pic>
        <p:nvPicPr>
          <p:cNvPr id="103472" name="Picture 48" descr="ant"/>
          <p:cNvPicPr>
            <a:picLocks noChangeAspect="1" noChangeArrowheads="1" noCrop="1"/>
          </p:cNvPicPr>
          <p:nvPr/>
        </p:nvPicPr>
        <p:blipFill>
          <a:blip r:embed="rId2"/>
          <a:srcRect/>
          <a:stretch>
            <a:fillRect/>
          </a:stretch>
        </p:blipFill>
        <p:spPr bwMode="auto">
          <a:xfrm>
            <a:off x="5638800" y="1219200"/>
            <a:ext cx="1108075" cy="990600"/>
          </a:xfrm>
          <a:prstGeom prst="rect">
            <a:avLst/>
          </a:prstGeom>
          <a:noFill/>
        </p:spPr>
      </p:pic>
      <p:pic>
        <p:nvPicPr>
          <p:cNvPr id="103479" name="Picture 55" descr="ant"/>
          <p:cNvPicPr>
            <a:picLocks noChangeAspect="1" noChangeArrowheads="1" noCrop="1"/>
          </p:cNvPicPr>
          <p:nvPr/>
        </p:nvPicPr>
        <p:blipFill>
          <a:blip r:embed="rId2"/>
          <a:srcRect/>
          <a:stretch>
            <a:fillRect/>
          </a:stretch>
        </p:blipFill>
        <p:spPr bwMode="auto">
          <a:xfrm>
            <a:off x="4114800" y="2743200"/>
            <a:ext cx="1108075" cy="1096963"/>
          </a:xfrm>
          <a:prstGeom prst="rect">
            <a:avLst/>
          </a:prstGeom>
          <a:noFill/>
        </p:spPr>
      </p:pic>
      <p:sp>
        <p:nvSpPr>
          <p:cNvPr id="103482" name="AutoShape 58"/>
          <p:cNvSpPr>
            <a:spLocks noChangeArrowheads="1"/>
          </p:cNvSpPr>
          <p:nvPr/>
        </p:nvSpPr>
        <p:spPr bwMode="auto">
          <a:xfrm>
            <a:off x="7620000" y="3886200"/>
            <a:ext cx="1295400" cy="914400"/>
          </a:xfrm>
          <a:prstGeom prst="hexagon">
            <a:avLst>
              <a:gd name="adj" fmla="val 33333"/>
              <a:gd name="vf" fmla="val 115470"/>
            </a:avLst>
          </a:prstGeom>
          <a:solidFill>
            <a:srgbClr val="FFFFFF"/>
          </a:solidFill>
          <a:ln w="12700" cap="sq">
            <a:solidFill>
              <a:schemeClr val="tx1"/>
            </a:solidFill>
            <a:miter lim="800000"/>
            <a:headEnd type="none" w="sm" len="sm"/>
            <a:tailEnd type="none" w="sm" len="sm"/>
          </a:ln>
          <a:effectLst/>
        </p:spPr>
        <p:txBody>
          <a:bodyPr wrap="none" anchor="ctr">
            <a:prstTxWarp prst="textNoShape">
              <a:avLst/>
            </a:prstTxWarp>
          </a:bodyPr>
          <a:lstStyle/>
          <a:p>
            <a:r>
              <a:rPr lang="en-US" sz="1200" b="1" dirty="0" smtClean="0"/>
              <a:t>VE4??</a:t>
            </a:r>
          </a:p>
          <a:p>
            <a:r>
              <a:rPr lang="en-US" sz="1000" b="1" dirty="0" err="1" smtClean="0"/>
              <a:t>Franklen</a:t>
            </a:r>
            <a:r>
              <a:rPr lang="en-US" sz="1000" b="1" dirty="0" smtClean="0"/>
              <a:t> Emerson</a:t>
            </a:r>
          </a:p>
          <a:p>
            <a:r>
              <a:rPr lang="en-US" sz="1200" b="1" dirty="0" smtClean="0"/>
              <a:t>EOC</a:t>
            </a:r>
          </a:p>
          <a:p>
            <a:r>
              <a:rPr lang="en-US" sz="1200" b="1" dirty="0" smtClean="0"/>
              <a:t>HF</a:t>
            </a:r>
            <a:endParaRPr lang="en-CA" sz="1200" b="1" dirty="0"/>
          </a:p>
        </p:txBody>
      </p:sp>
      <p:sp>
        <p:nvSpPr>
          <p:cNvPr id="103483" name="AutoShape 59"/>
          <p:cNvSpPr>
            <a:spLocks noChangeArrowheads="1"/>
          </p:cNvSpPr>
          <p:nvPr/>
        </p:nvSpPr>
        <p:spPr bwMode="auto">
          <a:xfrm>
            <a:off x="7620000" y="2286000"/>
            <a:ext cx="1219200" cy="914400"/>
          </a:xfrm>
          <a:prstGeom prst="hexagon">
            <a:avLst>
              <a:gd name="adj" fmla="val 33333"/>
              <a:gd name="vf" fmla="val 115470"/>
            </a:avLst>
          </a:prstGeom>
          <a:solidFill>
            <a:srgbClr val="FFFFFF"/>
          </a:solidFill>
          <a:ln w="12700" cap="sq">
            <a:solidFill>
              <a:schemeClr val="tx1"/>
            </a:solidFill>
            <a:miter lim="800000"/>
            <a:headEnd type="none" w="sm" len="sm"/>
            <a:tailEnd type="none" w="sm" len="sm"/>
          </a:ln>
          <a:effectLst/>
        </p:spPr>
        <p:txBody>
          <a:bodyPr wrap="none" anchor="ctr">
            <a:prstTxWarp prst="textNoShape">
              <a:avLst/>
            </a:prstTxWarp>
          </a:bodyPr>
          <a:lstStyle/>
          <a:p>
            <a:r>
              <a:rPr lang="en-US" sz="1200" b="1" dirty="0" smtClean="0"/>
              <a:t>VA4??</a:t>
            </a:r>
          </a:p>
          <a:p>
            <a:r>
              <a:rPr lang="en-US" sz="1200" b="1" dirty="0" smtClean="0"/>
              <a:t>Falcon Lake</a:t>
            </a:r>
          </a:p>
          <a:p>
            <a:r>
              <a:rPr lang="en-US" sz="1200" b="1" dirty="0" smtClean="0"/>
              <a:t>EOC</a:t>
            </a:r>
          </a:p>
          <a:p>
            <a:r>
              <a:rPr lang="en-US" sz="1200" b="1" dirty="0" smtClean="0"/>
              <a:t>HF</a:t>
            </a:r>
            <a:endParaRPr lang="en-CA" sz="1200" b="1" dirty="0"/>
          </a:p>
        </p:txBody>
      </p:sp>
      <p:cxnSp>
        <p:nvCxnSpPr>
          <p:cNvPr id="103485" name="AutoShape 61"/>
          <p:cNvCxnSpPr>
            <a:cxnSpLocks noChangeShapeType="1"/>
            <a:stCxn id="103482" idx="1"/>
            <a:endCxn id="103470" idx="3"/>
          </p:cNvCxnSpPr>
          <p:nvPr/>
        </p:nvCxnSpPr>
        <p:spPr bwMode="auto">
          <a:xfrm rot="5400000" flipH="1">
            <a:off x="6057902" y="2247899"/>
            <a:ext cx="685800" cy="4419603"/>
          </a:xfrm>
          <a:prstGeom prst="straightConnector1">
            <a:avLst/>
          </a:prstGeom>
          <a:noFill/>
          <a:ln w="38100" cap="rnd">
            <a:solidFill>
              <a:schemeClr val="tx1"/>
            </a:solidFill>
            <a:prstDash val="sysDot"/>
            <a:round/>
            <a:headEnd type="triangle" w="sm" len="sm"/>
            <a:tailEnd type="triangle" w="sm" len="sm"/>
          </a:ln>
          <a:effectLst/>
        </p:spPr>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algn="ctr"/>
            <a:r>
              <a:rPr lang="en-US" dirty="0">
                <a:latin typeface="+mn-lt"/>
              </a:rPr>
              <a:t>Establishing a Station</a:t>
            </a:r>
            <a:endParaRPr lang="en-CA" dirty="0">
              <a:latin typeface="+mn-lt"/>
            </a:endParaRPr>
          </a:p>
        </p:txBody>
      </p:sp>
      <p:sp>
        <p:nvSpPr>
          <p:cNvPr id="111619" name="Rectangle 3"/>
          <p:cNvSpPr>
            <a:spLocks noGrp="1" noChangeArrowheads="1"/>
          </p:cNvSpPr>
          <p:nvPr>
            <p:ph type="body" idx="1"/>
          </p:nvPr>
        </p:nvSpPr>
        <p:spPr>
          <a:xfrm>
            <a:off x="1524000" y="2205038"/>
            <a:ext cx="6705600" cy="3529012"/>
          </a:xfrm>
        </p:spPr>
        <p:txBody>
          <a:bodyPr/>
          <a:lstStyle/>
          <a:p>
            <a:pPr>
              <a:lnSpc>
                <a:spcPct val="90000"/>
              </a:lnSpc>
            </a:pPr>
            <a:r>
              <a:rPr lang="en-US" sz="2000" dirty="0"/>
              <a:t>The ARES Emergency Coordinator will authorize the establishment of stations.</a:t>
            </a:r>
            <a:br>
              <a:rPr lang="en-US" sz="2000" dirty="0"/>
            </a:br>
            <a:endParaRPr lang="en-US" sz="2000" dirty="0"/>
          </a:p>
          <a:p>
            <a:pPr>
              <a:lnSpc>
                <a:spcPct val="90000"/>
              </a:lnSpc>
            </a:pPr>
            <a:r>
              <a:rPr lang="en-US" sz="2000" dirty="0"/>
              <a:t>The station location should be pre-determined in the emergency plan, with alternate locations.</a:t>
            </a:r>
            <a:br>
              <a:rPr lang="en-US" sz="2000" dirty="0"/>
            </a:br>
            <a:endParaRPr lang="en-US" sz="2000" dirty="0"/>
          </a:p>
          <a:p>
            <a:pPr>
              <a:lnSpc>
                <a:spcPct val="90000"/>
              </a:lnSpc>
            </a:pPr>
            <a:r>
              <a:rPr lang="en-US" sz="2000" dirty="0"/>
              <a:t>The station will consist of a station supervisor, operator, and logger.</a:t>
            </a:r>
            <a:br>
              <a:rPr lang="en-US" sz="2000" dirty="0"/>
            </a:br>
            <a:endParaRPr lang="en-US" sz="2000" dirty="0"/>
          </a:p>
          <a:p>
            <a:pPr>
              <a:lnSpc>
                <a:spcPct val="90000"/>
              </a:lnSpc>
            </a:pPr>
            <a:r>
              <a:rPr lang="en-US" sz="2000" dirty="0"/>
              <a:t>Messages should be handled according to standard procedure.</a:t>
            </a:r>
          </a:p>
        </p:txBody>
      </p:sp>
      <p:pic>
        <p:nvPicPr>
          <p:cNvPr id="5" name="Picture 4" descr="ares logo 17 Sep 19_ca.gif"/>
          <p:cNvPicPr>
            <a:picLocks noChangeAspect="1"/>
          </p:cNvPicPr>
          <p:nvPr/>
        </p:nvPicPr>
        <p:blipFill>
          <a:blip r:embed="rId2"/>
          <a:stretch>
            <a:fillRect/>
          </a:stretch>
        </p:blipFill>
        <p:spPr>
          <a:xfrm>
            <a:off x="228600" y="152400"/>
            <a:ext cx="1219200" cy="121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161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499"/>
                                          </p:stCondLst>
                                        </p:cTn>
                                        <p:tgtEl>
                                          <p:spTgt spid="111619">
                                            <p:txEl>
                                              <p:pRg st="0" end="0"/>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2000"/>
                                  </p:stCondLst>
                                  <p:childTnLst>
                                    <p:set>
                                      <p:cBhvr>
                                        <p:cTn id="12" dur="1" fill="hold">
                                          <p:stCondLst>
                                            <p:cond delay="499"/>
                                          </p:stCondLst>
                                        </p:cTn>
                                        <p:tgtEl>
                                          <p:spTgt spid="111619">
                                            <p:txEl>
                                              <p:pRg st="1" end="1"/>
                                            </p:txEl>
                                          </p:spTgt>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grpId="0" nodeType="afterEffect">
                                  <p:stCondLst>
                                    <p:cond delay="2000"/>
                                  </p:stCondLst>
                                  <p:childTnLst>
                                    <p:set>
                                      <p:cBhvr>
                                        <p:cTn id="15" dur="1" fill="hold">
                                          <p:stCondLst>
                                            <p:cond delay="499"/>
                                          </p:stCondLst>
                                        </p:cTn>
                                        <p:tgtEl>
                                          <p:spTgt spid="111619">
                                            <p:txEl>
                                              <p:pRg st="2" end="2"/>
                                            </p:txEl>
                                          </p:spTgt>
                                        </p:tgtEl>
                                        <p:attrNameLst>
                                          <p:attrName>style.visibility</p:attrName>
                                        </p:attrNameLst>
                                      </p:cBhvr>
                                      <p:to>
                                        <p:strVal val="visible"/>
                                      </p:to>
                                    </p:set>
                                  </p:childTnLst>
                                </p:cTn>
                              </p:par>
                            </p:childTnLst>
                          </p:cTn>
                        </p:par>
                        <p:par>
                          <p:cTn id="16" fill="hold">
                            <p:stCondLst>
                              <p:cond delay="6500"/>
                            </p:stCondLst>
                            <p:childTnLst>
                              <p:par>
                                <p:cTn id="17" presetID="1" presetClass="entr" presetSubtype="0" fill="hold" grpId="0" nodeType="afterEffect">
                                  <p:stCondLst>
                                    <p:cond delay="2000"/>
                                  </p:stCondLst>
                                  <p:childTnLst>
                                    <p:set>
                                      <p:cBhvr>
                                        <p:cTn id="18" dur="1" fill="hold">
                                          <p:stCondLst>
                                            <p:cond delay="499"/>
                                          </p:stCondLst>
                                        </p:cTn>
                                        <p:tgtEl>
                                          <p:spTgt spid="1116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autoUpdateAnimBg="0"/>
      <p:bldP spid="111619" grpId="0" uiExpand="1" build="p" autoUpdateAnimBg="0" advAuto="200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911 We all remember</a:t>
            </a:r>
            <a:endParaRPr lang="en-US" dirty="0">
              <a:latin typeface="+mn-lt"/>
            </a:endParaRPr>
          </a:p>
        </p:txBody>
      </p:sp>
      <p:pic>
        <p:nvPicPr>
          <p:cNvPr id="4" name="Content Placeholder 3" descr="Screen Shot 2019-12-22 at 20.03.34 PM.png"/>
          <p:cNvPicPr>
            <a:picLocks noGrp="1" noChangeAspect="1"/>
          </p:cNvPicPr>
          <p:nvPr>
            <p:ph idx="1"/>
          </p:nvPr>
        </p:nvPicPr>
        <p:blipFill>
          <a:blip r:embed="rId2"/>
          <a:srcRect l="-44232" r="-44232"/>
          <a:stretch>
            <a:fillRect/>
          </a:stretch>
        </p:blipFill>
        <p:spPr>
          <a:xfrm>
            <a:off x="685800" y="1981200"/>
            <a:ext cx="8229600" cy="4114800"/>
          </a:xfrm>
        </p:spPr>
      </p:pic>
      <p:pic>
        <p:nvPicPr>
          <p:cNvPr id="5" name="Picture 4" descr="Screen Shot 2019-12-13 at 15.48.12 PM.png"/>
          <p:cNvPicPr>
            <a:picLocks noChangeAspect="1"/>
          </p:cNvPicPr>
          <p:nvPr/>
        </p:nvPicPr>
        <p:blipFill>
          <a:blip r:embed="rId3"/>
          <a:stretch>
            <a:fillRect/>
          </a:stretch>
        </p:blipFill>
        <p:spPr>
          <a:xfrm>
            <a:off x="152400" y="0"/>
            <a:ext cx="921197" cy="9017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5638800" cy="1143000"/>
          </a:xfrm>
        </p:spPr>
        <p:txBody>
          <a:bodyPr/>
          <a:lstStyle/>
          <a:p>
            <a:r>
              <a:rPr lang="en-US" dirty="0" smtClean="0">
                <a:latin typeface="+mn-lt"/>
              </a:rPr>
              <a:t>ARES EOC</a:t>
            </a:r>
            <a:endParaRPr lang="en-US" dirty="0">
              <a:latin typeface="+mn-lt"/>
            </a:endParaRPr>
          </a:p>
        </p:txBody>
      </p:sp>
      <p:pic>
        <p:nvPicPr>
          <p:cNvPr id="4" name="Content Placeholder 3" descr="Screen Shot 2019-12-13 at 16.39.52 PM.png"/>
          <p:cNvPicPr>
            <a:picLocks noGrp="1" noChangeAspect="1"/>
          </p:cNvPicPr>
          <p:nvPr>
            <p:ph idx="1"/>
          </p:nvPr>
        </p:nvPicPr>
        <p:blipFill>
          <a:blip r:embed="rId2"/>
          <a:srcRect l="-22715" r="-22715"/>
          <a:stretch>
            <a:fillRect/>
          </a:stretch>
        </p:blipFill>
        <p:spPr>
          <a:xfrm>
            <a:off x="0" y="1752600"/>
            <a:ext cx="9601200" cy="4724400"/>
          </a:xfrm>
        </p:spPr>
      </p:pic>
      <p:pic>
        <p:nvPicPr>
          <p:cNvPr id="5" name="Picture 4" descr="ares logo 17 Sep 19_ca.gif"/>
          <p:cNvPicPr>
            <a:picLocks noChangeAspect="1"/>
          </p:cNvPicPr>
          <p:nvPr/>
        </p:nvPicPr>
        <p:blipFill>
          <a:blip r:embed="rId3"/>
          <a:stretch>
            <a:fillRect/>
          </a:stretch>
        </p:blipFill>
        <p:spPr>
          <a:xfrm>
            <a:off x="152400" y="152400"/>
            <a:ext cx="1219200" cy="12192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smtClean="0">
                <a:latin typeface="+mn-lt"/>
              </a:rPr>
              <a:t>ARES COMM POST</a:t>
            </a:r>
            <a:endParaRPr lang="en-US" dirty="0">
              <a:latin typeface="+mn-lt"/>
            </a:endParaRPr>
          </a:p>
        </p:txBody>
      </p:sp>
      <p:pic>
        <p:nvPicPr>
          <p:cNvPr id="4" name="Content Placeholder 3" descr="Screen Shot 2019-12-31 at 13.07.29 PM.png"/>
          <p:cNvPicPr>
            <a:picLocks noGrp="1" noChangeAspect="1"/>
          </p:cNvPicPr>
          <p:nvPr>
            <p:ph idx="1"/>
          </p:nvPr>
        </p:nvPicPr>
        <p:blipFill>
          <a:blip r:embed="rId2"/>
          <a:srcRect l="-16526" r="-16526"/>
          <a:stretch>
            <a:fillRect/>
          </a:stretch>
        </p:blipFill>
        <p:spPr/>
      </p:pic>
      <p:pic>
        <p:nvPicPr>
          <p:cNvPr id="5" name="Picture 4" descr="ares logo 17 Sep 19_ca.gif"/>
          <p:cNvPicPr>
            <a:picLocks noChangeAspect="1"/>
          </p:cNvPicPr>
          <p:nvPr/>
        </p:nvPicPr>
        <p:blipFill>
          <a:blip r:embed="rId3"/>
          <a:stretch>
            <a:fillRect/>
          </a:stretch>
        </p:blipFill>
        <p:spPr>
          <a:xfrm>
            <a:off x="381000" y="228600"/>
            <a:ext cx="1149350" cy="114935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143000" y="609600"/>
            <a:ext cx="7772400" cy="1143000"/>
          </a:xfrm>
        </p:spPr>
        <p:txBody>
          <a:bodyPr/>
          <a:lstStyle/>
          <a:p>
            <a:r>
              <a:rPr lang="en-US" sz="4000" dirty="0">
                <a:latin typeface="+mn-lt"/>
              </a:rPr>
              <a:t>Standard</a:t>
            </a:r>
            <a:r>
              <a:rPr lang="en-US" sz="4000" dirty="0" smtClean="0">
                <a:latin typeface="+mn-lt"/>
              </a:rPr>
              <a:t> IMS 213 </a:t>
            </a:r>
            <a:r>
              <a:rPr lang="en-US" sz="4000" dirty="0">
                <a:latin typeface="+mn-lt"/>
              </a:rPr>
              <a:t>Message Form</a:t>
            </a:r>
            <a:endParaRPr lang="en-CA" sz="4000" dirty="0">
              <a:latin typeface="+mn-lt"/>
            </a:endParaRPr>
          </a:p>
        </p:txBody>
      </p:sp>
      <p:pic>
        <p:nvPicPr>
          <p:cNvPr id="59" name="Picture 58" descr="Screen Shot 2019-12-13 at 16.01.42 PM.png"/>
          <p:cNvPicPr>
            <a:picLocks noChangeAspect="1"/>
          </p:cNvPicPr>
          <p:nvPr/>
        </p:nvPicPr>
        <p:blipFill>
          <a:blip r:embed="rId2"/>
          <a:stretch>
            <a:fillRect/>
          </a:stretch>
        </p:blipFill>
        <p:spPr>
          <a:xfrm>
            <a:off x="2590800" y="1524000"/>
            <a:ext cx="4464755" cy="5334000"/>
          </a:xfrm>
          <a:prstGeom prst="rect">
            <a:avLst/>
          </a:prstGeom>
        </p:spPr>
      </p:pic>
      <p:pic>
        <p:nvPicPr>
          <p:cNvPr id="5" name="Picture 4" descr="ares logo 17 Sep 19_ca.gif"/>
          <p:cNvPicPr>
            <a:picLocks noChangeAspect="1"/>
          </p:cNvPicPr>
          <p:nvPr/>
        </p:nvPicPr>
        <p:blipFill>
          <a:blip r:embed="rId3"/>
          <a:stretch>
            <a:fillRect/>
          </a:stretch>
        </p:blipFill>
        <p:spPr>
          <a:xfrm>
            <a:off x="76200" y="76200"/>
            <a:ext cx="1066800" cy="10668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algn="ctr"/>
            <a:r>
              <a:rPr lang="en-US"/>
              <a:t>Message Handling</a:t>
            </a:r>
            <a:endParaRPr lang="en-CA"/>
          </a:p>
        </p:txBody>
      </p:sp>
      <p:sp>
        <p:nvSpPr>
          <p:cNvPr id="78851" name="Rectangle 3"/>
          <p:cNvSpPr>
            <a:spLocks noGrp="1" noChangeArrowheads="1"/>
          </p:cNvSpPr>
          <p:nvPr>
            <p:ph type="body" idx="1"/>
          </p:nvPr>
        </p:nvSpPr>
        <p:spPr>
          <a:xfrm>
            <a:off x="1447800" y="2438400"/>
            <a:ext cx="7239000" cy="3657600"/>
          </a:xfrm>
        </p:spPr>
        <p:txBody>
          <a:bodyPr/>
          <a:lstStyle/>
          <a:p>
            <a:r>
              <a:rPr lang="en-US" sz="2400" dirty="0"/>
              <a:t>A</a:t>
            </a:r>
            <a:r>
              <a:rPr lang="en-US" sz="2400" dirty="0" smtClean="0"/>
              <a:t> IMS Message contains ten </a:t>
            </a:r>
            <a:r>
              <a:rPr lang="en-US" sz="2400" dirty="0"/>
              <a:t>parts”</a:t>
            </a:r>
            <a:endParaRPr lang="en-US" sz="2400" dirty="0" smtClean="0"/>
          </a:p>
          <a:p>
            <a:pPr lvl="1"/>
            <a:r>
              <a:rPr lang="en-US" sz="2000" dirty="0" smtClean="0"/>
              <a:t> 1 Incident name</a:t>
            </a:r>
          </a:p>
          <a:p>
            <a:pPr lvl="1"/>
            <a:r>
              <a:rPr lang="en-US" sz="2000" dirty="0" smtClean="0"/>
              <a:t> 2 To:</a:t>
            </a:r>
          </a:p>
          <a:p>
            <a:pPr lvl="1"/>
            <a:r>
              <a:rPr lang="en-US" sz="2000" dirty="0" smtClean="0"/>
              <a:t> 3 From:</a:t>
            </a:r>
          </a:p>
          <a:p>
            <a:pPr lvl="1"/>
            <a:r>
              <a:rPr lang="en-US" sz="2000" dirty="0" smtClean="0"/>
              <a:t> 4 , 5 , 6 Subject … Date &amp; Time</a:t>
            </a:r>
          </a:p>
          <a:p>
            <a:pPr lvl="1"/>
            <a:r>
              <a:rPr lang="en-US" sz="2000" dirty="0" smtClean="0"/>
              <a:t> 7 Message</a:t>
            </a:r>
          </a:p>
          <a:p>
            <a:pPr lvl="1"/>
            <a:r>
              <a:rPr lang="en-US" sz="2000" dirty="0" smtClean="0"/>
              <a:t> 8 Approved by Name Sig &amp; Position</a:t>
            </a:r>
          </a:p>
          <a:p>
            <a:pPr lvl="1"/>
            <a:r>
              <a:rPr lang="en-US" sz="2000" dirty="0" smtClean="0"/>
              <a:t> 9 Reply</a:t>
            </a:r>
          </a:p>
          <a:p>
            <a:pPr lvl="1"/>
            <a:r>
              <a:rPr lang="en-US" sz="2000" dirty="0" smtClean="0"/>
              <a:t> 10 Replier </a:t>
            </a:r>
          </a:p>
          <a:p>
            <a:pPr lvl="1">
              <a:buNone/>
            </a:pPr>
            <a:endParaRPr lang="en-US" sz="2000" dirty="0" smtClean="0"/>
          </a:p>
        </p:txBody>
      </p:sp>
      <p:pic>
        <p:nvPicPr>
          <p:cNvPr id="5" name="Picture 4" descr="ares logo 17 Sep 19_ca.gif"/>
          <p:cNvPicPr>
            <a:picLocks noChangeAspect="1"/>
          </p:cNvPicPr>
          <p:nvPr/>
        </p:nvPicPr>
        <p:blipFill>
          <a:blip r:embed="rId2"/>
          <a:stretch>
            <a:fillRect/>
          </a:stretch>
        </p:blipFill>
        <p:spPr>
          <a:xfrm>
            <a:off x="381000" y="152400"/>
            <a:ext cx="1143000" cy="114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885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499"/>
                                          </p:stCondLst>
                                        </p:cTn>
                                        <p:tgtEl>
                                          <p:spTgt spid="78851">
                                            <p:txEl>
                                              <p:pRg st="0" end="0"/>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1500"/>
                                  </p:stCondLst>
                                  <p:childTnLst>
                                    <p:set>
                                      <p:cBhvr>
                                        <p:cTn id="12" dur="1" fill="hold">
                                          <p:stCondLst>
                                            <p:cond delay="499"/>
                                          </p:stCondLst>
                                        </p:cTn>
                                        <p:tgtEl>
                                          <p:spTgt spid="78851">
                                            <p:txEl>
                                              <p:pRg st="1" end="1"/>
                                            </p:txEl>
                                          </p:spTgt>
                                        </p:tgtEl>
                                        <p:attrNameLst>
                                          <p:attrName>style.visibility</p:attrName>
                                        </p:attrNameLst>
                                      </p:cBhvr>
                                      <p:to>
                                        <p:strVal val="visible"/>
                                      </p:to>
                                    </p:set>
                                  </p:childTnLst>
                                </p:cTn>
                              </p:par>
                            </p:childTnLst>
                          </p:cTn>
                        </p:par>
                        <p:par>
                          <p:cTn id="13" fill="hold">
                            <p:stCondLst>
                              <p:cond delay="3500"/>
                            </p:stCondLst>
                            <p:childTnLst>
                              <p:par>
                                <p:cTn id="14" presetID="1" presetClass="entr" presetSubtype="0" fill="hold" grpId="0" nodeType="afterEffect">
                                  <p:stCondLst>
                                    <p:cond delay="1500"/>
                                  </p:stCondLst>
                                  <p:childTnLst>
                                    <p:set>
                                      <p:cBhvr>
                                        <p:cTn id="15" dur="1" fill="hold">
                                          <p:stCondLst>
                                            <p:cond delay="499"/>
                                          </p:stCondLst>
                                        </p:cTn>
                                        <p:tgtEl>
                                          <p:spTgt spid="78851">
                                            <p:txEl>
                                              <p:pRg st="2" end="2"/>
                                            </p:txEl>
                                          </p:spTgt>
                                        </p:tgtEl>
                                        <p:attrNameLst>
                                          <p:attrName>style.visibility</p:attrName>
                                        </p:attrNameLst>
                                      </p:cBhvr>
                                      <p:to>
                                        <p:strVal val="visible"/>
                                      </p:to>
                                    </p:set>
                                  </p:childTnLst>
                                </p:cTn>
                              </p:par>
                            </p:childTnLst>
                          </p:cTn>
                        </p:par>
                        <p:par>
                          <p:cTn id="16" fill="hold">
                            <p:stCondLst>
                              <p:cond delay="5500"/>
                            </p:stCondLst>
                            <p:childTnLst>
                              <p:par>
                                <p:cTn id="17" presetID="1" presetClass="entr" presetSubtype="0" fill="hold" grpId="0" nodeType="afterEffect">
                                  <p:stCondLst>
                                    <p:cond delay="1500"/>
                                  </p:stCondLst>
                                  <p:childTnLst>
                                    <p:set>
                                      <p:cBhvr>
                                        <p:cTn id="18" dur="1" fill="hold">
                                          <p:stCondLst>
                                            <p:cond delay="499"/>
                                          </p:stCondLst>
                                        </p:cTn>
                                        <p:tgtEl>
                                          <p:spTgt spid="78851">
                                            <p:txEl>
                                              <p:pRg st="3" end="3"/>
                                            </p:txEl>
                                          </p:spTgt>
                                        </p:tgtEl>
                                        <p:attrNameLst>
                                          <p:attrName>style.visibility</p:attrName>
                                        </p:attrNameLst>
                                      </p:cBhvr>
                                      <p:to>
                                        <p:strVal val="visible"/>
                                      </p:to>
                                    </p:set>
                                  </p:childTnLst>
                                </p:cTn>
                              </p:par>
                              <p:par>
                                <p:cTn id="19" presetID="1" presetClass="entr" presetSubtype="0" fill="hold" grpId="0" nodeType="withEffect">
                                  <p:stCondLst>
                                    <p:cond delay="3000"/>
                                  </p:stCondLst>
                                  <p:childTnLst>
                                    <p:set>
                                      <p:cBhvr>
                                        <p:cTn id="20" dur="1" fill="hold">
                                          <p:stCondLst>
                                            <p:cond delay="499"/>
                                          </p:stCondLst>
                                        </p:cTn>
                                        <p:tgtEl>
                                          <p:spTgt spid="78851">
                                            <p:txEl>
                                              <p:pRg st="4" end="4"/>
                                            </p:txEl>
                                          </p:spTgt>
                                        </p:tgtEl>
                                        <p:attrNameLst>
                                          <p:attrName>style.visibility</p:attrName>
                                        </p:attrNameLst>
                                      </p:cBhvr>
                                      <p:to>
                                        <p:strVal val="visible"/>
                                      </p:to>
                                    </p:set>
                                  </p:childTnLst>
                                </p:cTn>
                              </p:par>
                            </p:childTnLst>
                          </p:cTn>
                        </p:par>
                        <p:par>
                          <p:cTn id="21" fill="hold">
                            <p:stCondLst>
                              <p:cond delay="9000"/>
                            </p:stCondLst>
                            <p:childTnLst>
                              <p:par>
                                <p:cTn id="22" presetID="1" presetClass="entr" presetSubtype="0" fill="hold" grpId="0" nodeType="afterEffect">
                                  <p:stCondLst>
                                    <p:cond delay="1500"/>
                                  </p:stCondLst>
                                  <p:childTnLst>
                                    <p:set>
                                      <p:cBhvr>
                                        <p:cTn id="23" dur="1" fill="hold">
                                          <p:stCondLst>
                                            <p:cond delay="499"/>
                                          </p:stCondLst>
                                        </p:cTn>
                                        <p:tgtEl>
                                          <p:spTgt spid="78851">
                                            <p:txEl>
                                              <p:pRg st="5" end="5"/>
                                            </p:txEl>
                                          </p:spTgt>
                                        </p:tgtEl>
                                        <p:attrNameLst>
                                          <p:attrName>style.visibility</p:attrName>
                                        </p:attrNameLst>
                                      </p:cBhvr>
                                      <p:to>
                                        <p:strVal val="visible"/>
                                      </p:to>
                                    </p:set>
                                  </p:childTnLst>
                                </p:cTn>
                              </p:par>
                            </p:childTnLst>
                          </p:cTn>
                        </p:par>
                        <p:par>
                          <p:cTn id="24" fill="hold">
                            <p:stCondLst>
                              <p:cond delay="11000"/>
                            </p:stCondLst>
                            <p:childTnLst>
                              <p:par>
                                <p:cTn id="25" presetID="1" presetClass="entr" presetSubtype="0" fill="hold" grpId="0" nodeType="afterEffect">
                                  <p:stCondLst>
                                    <p:cond delay="1500"/>
                                  </p:stCondLst>
                                  <p:childTnLst>
                                    <p:set>
                                      <p:cBhvr>
                                        <p:cTn id="26" dur="1" fill="hold">
                                          <p:stCondLst>
                                            <p:cond delay="499"/>
                                          </p:stCondLst>
                                        </p:cTn>
                                        <p:tgtEl>
                                          <p:spTgt spid="78851">
                                            <p:txEl>
                                              <p:pRg st="6" end="6"/>
                                            </p:txEl>
                                          </p:spTgt>
                                        </p:tgtEl>
                                        <p:attrNameLst>
                                          <p:attrName>style.visibility</p:attrName>
                                        </p:attrNameLst>
                                      </p:cBhvr>
                                      <p:to>
                                        <p:strVal val="visible"/>
                                      </p:to>
                                    </p:set>
                                  </p:childTnLst>
                                </p:cTn>
                              </p:par>
                              <p:par>
                                <p:cTn id="27" presetID="1" presetClass="entr" presetSubtype="0" fill="hold" grpId="0" nodeType="withEffect">
                                  <p:stCondLst>
                                    <p:cond delay="3000"/>
                                  </p:stCondLst>
                                  <p:childTnLst>
                                    <p:set>
                                      <p:cBhvr>
                                        <p:cTn id="28" dur="1" fill="hold">
                                          <p:stCondLst>
                                            <p:cond delay="499"/>
                                          </p:stCondLst>
                                        </p:cTn>
                                        <p:tgtEl>
                                          <p:spTgt spid="78851">
                                            <p:txEl>
                                              <p:pRg st="7" end="7"/>
                                            </p:txEl>
                                          </p:spTgt>
                                        </p:tgtEl>
                                        <p:attrNameLst>
                                          <p:attrName>style.visibility</p:attrName>
                                        </p:attrNameLst>
                                      </p:cBhvr>
                                      <p:to>
                                        <p:strVal val="visible"/>
                                      </p:to>
                                    </p:set>
                                  </p:childTnLst>
                                </p:cTn>
                              </p:par>
                              <p:par>
                                <p:cTn id="29" presetID="1" presetClass="entr" presetSubtype="0" fill="hold" grpId="0" nodeType="withEffect">
                                  <p:stCondLst>
                                    <p:cond delay="3000"/>
                                  </p:stCondLst>
                                  <p:childTnLst>
                                    <p:set>
                                      <p:cBhvr>
                                        <p:cTn id="30" dur="1" fill="hold">
                                          <p:stCondLst>
                                            <p:cond delay="499"/>
                                          </p:stCondLst>
                                        </p:cTn>
                                        <p:tgtEl>
                                          <p:spTgt spid="7885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utoUpdateAnimBg="0"/>
      <p:bldP spid="78851" grpId="0" uiExpand="1" build="p" autoUpdateAnimBg="0" advAuto="3000"/>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algn="ctr"/>
            <a:r>
              <a:rPr lang="en-US"/>
              <a:t>An ARES Volunteer</a:t>
            </a:r>
            <a:endParaRPr lang="en-CA"/>
          </a:p>
        </p:txBody>
      </p:sp>
      <p:sp>
        <p:nvSpPr>
          <p:cNvPr id="92163" name="Rectangle 3"/>
          <p:cNvSpPr>
            <a:spLocks noGrp="1" noChangeArrowheads="1"/>
          </p:cNvSpPr>
          <p:nvPr>
            <p:ph type="body" idx="1"/>
          </p:nvPr>
        </p:nvSpPr>
        <p:spPr>
          <a:xfrm>
            <a:off x="1524000" y="2743200"/>
            <a:ext cx="7010400" cy="3429000"/>
          </a:xfrm>
        </p:spPr>
        <p:txBody>
          <a:bodyPr/>
          <a:lstStyle/>
          <a:p>
            <a:r>
              <a:rPr lang="en-US" sz="2000"/>
              <a:t>While in the event of an actual emergency, ARES volunteers may be asked to participate in telecommunication operations, it is recognized that first and foremost, volunteers must address their own personal safety needs and those of their loved ones.</a:t>
            </a:r>
          </a:p>
          <a:p>
            <a:pPr>
              <a:buFont typeface="Wingdings" pitchFamily="1" charset="2"/>
              <a:buNone/>
            </a:pPr>
            <a:endParaRPr lang="en-US" sz="2000"/>
          </a:p>
          <a:p>
            <a:r>
              <a:rPr lang="en-US" sz="2000"/>
              <a:t>Once the volunteer’s immediate needs are addressed, they are better able to serve the public as part of an ARES team.</a:t>
            </a:r>
          </a:p>
        </p:txBody>
      </p:sp>
      <p:sp>
        <p:nvSpPr>
          <p:cNvPr id="92165" name="Text Box 5"/>
          <p:cNvSpPr txBox="1">
            <a:spLocks noChangeArrowheads="1"/>
          </p:cNvSpPr>
          <p:nvPr/>
        </p:nvSpPr>
        <p:spPr bwMode="auto">
          <a:xfrm>
            <a:off x="762000" y="2057400"/>
            <a:ext cx="7620000" cy="457200"/>
          </a:xfrm>
          <a:prstGeom prst="rect">
            <a:avLst/>
          </a:prstGeom>
          <a:noFill/>
          <a:ln w="12700" cap="sq">
            <a:noFill/>
            <a:miter lim="800000"/>
            <a:headEnd type="none" w="sm" len="sm"/>
            <a:tailEnd type="none" w="sm" len="sm"/>
          </a:ln>
          <a:effectLst/>
        </p:spPr>
        <p:txBody>
          <a:bodyPr>
            <a:prstTxWarp prst="textNoShape">
              <a:avLst/>
            </a:prstTxWarp>
            <a:spAutoFit/>
          </a:bodyPr>
          <a:lstStyle/>
          <a:p>
            <a:pPr algn="l">
              <a:spcBef>
                <a:spcPct val="50000"/>
              </a:spcBef>
            </a:pPr>
            <a:r>
              <a:rPr lang="en-US" b="1"/>
              <a:t>What is expected of them:</a:t>
            </a:r>
          </a:p>
        </p:txBody>
      </p:sp>
      <p:pic>
        <p:nvPicPr>
          <p:cNvPr id="6" name="Picture 5" descr="ares logo 17 Sep 19_ca.gif"/>
          <p:cNvPicPr>
            <a:picLocks noChangeAspect="1"/>
          </p:cNvPicPr>
          <p:nvPr/>
        </p:nvPicPr>
        <p:blipFill>
          <a:blip r:embed="rId2"/>
          <a:stretch>
            <a:fillRect/>
          </a:stretch>
        </p:blipFill>
        <p:spPr>
          <a:xfrm>
            <a:off x="304801" y="76201"/>
            <a:ext cx="1142999" cy="11429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216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499"/>
                                          </p:stCondLst>
                                        </p:cTn>
                                        <p:tgtEl>
                                          <p:spTgt spid="92165"/>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500"/>
                                  </p:stCondLst>
                                  <p:childTnLst>
                                    <p:set>
                                      <p:cBhvr>
                                        <p:cTn id="12" dur="1" fill="hold">
                                          <p:stCondLst>
                                            <p:cond delay="499"/>
                                          </p:stCondLst>
                                        </p:cTn>
                                        <p:tgtEl>
                                          <p:spTgt spid="92163">
                                            <p:txEl>
                                              <p:pRg st="0" end="0"/>
                                            </p:txEl>
                                          </p:spTgt>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grpId="0" nodeType="afterEffect">
                                  <p:stCondLst>
                                    <p:cond delay="7000"/>
                                  </p:stCondLst>
                                  <p:childTnLst>
                                    <p:set>
                                      <p:cBhvr>
                                        <p:cTn id="15" dur="1" fill="hold">
                                          <p:stCondLst>
                                            <p:cond delay="499"/>
                                          </p:stCondLst>
                                        </p:cTn>
                                        <p:tgtEl>
                                          <p:spTgt spid="921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autoUpdateAnimBg="0"/>
      <p:bldP spid="92163" grpId="0" uiExpand="1" build="p" autoUpdateAnimBg="0" advAuto="3000"/>
      <p:bldP spid="92165" grpId="0" autoUpdateAnimBg="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9222" name="Rectangle 6"/>
          <p:cNvSpPr>
            <a:spLocks noGrp="1" noChangeArrowheads="1"/>
          </p:cNvSpPr>
          <p:nvPr>
            <p:ph type="title"/>
          </p:nvPr>
        </p:nvSpPr>
        <p:spPr/>
        <p:txBody>
          <a:bodyPr/>
          <a:lstStyle/>
          <a:p>
            <a:pPr algn="ctr"/>
            <a:r>
              <a:rPr lang="en-CA"/>
              <a:t>Technology</a:t>
            </a:r>
          </a:p>
        </p:txBody>
      </p:sp>
      <p:sp>
        <p:nvSpPr>
          <p:cNvPr id="9223" name="Rectangle 7"/>
          <p:cNvSpPr>
            <a:spLocks noGrp="1" noChangeArrowheads="1"/>
          </p:cNvSpPr>
          <p:nvPr>
            <p:ph type="body" idx="1"/>
          </p:nvPr>
        </p:nvSpPr>
        <p:spPr>
          <a:xfrm>
            <a:off x="1447800" y="1981200"/>
            <a:ext cx="7010400" cy="4343400"/>
          </a:xfrm>
        </p:spPr>
        <p:txBody>
          <a:bodyPr/>
          <a:lstStyle/>
          <a:p>
            <a:r>
              <a:rPr lang="en-US" dirty="0"/>
              <a:t>Voice</a:t>
            </a:r>
            <a:endParaRPr lang="en-US" dirty="0" smtClean="0"/>
          </a:p>
          <a:p>
            <a:r>
              <a:rPr lang="en-US" dirty="0" smtClean="0"/>
              <a:t>Winlink (email without internet)</a:t>
            </a:r>
          </a:p>
          <a:p>
            <a:r>
              <a:rPr lang="en-US" dirty="0"/>
              <a:t>ATV, SSTV</a:t>
            </a:r>
          </a:p>
          <a:p>
            <a:r>
              <a:rPr lang="en-US" dirty="0"/>
              <a:t>Repeaters </a:t>
            </a:r>
          </a:p>
          <a:p>
            <a:r>
              <a:rPr lang="en-US" dirty="0"/>
              <a:t>GPS tracking/ APRS</a:t>
            </a:r>
          </a:p>
          <a:p>
            <a:r>
              <a:rPr lang="en-US" dirty="0" err="1"/>
              <a:t>CanWarn</a:t>
            </a:r>
            <a:endParaRPr lang="en-US" dirty="0"/>
          </a:p>
          <a:p>
            <a:r>
              <a:rPr lang="en-US" dirty="0"/>
              <a:t>Satellite</a:t>
            </a:r>
          </a:p>
          <a:p>
            <a:endParaRPr lang="en-CA" dirty="0"/>
          </a:p>
        </p:txBody>
      </p:sp>
      <p:pic>
        <p:nvPicPr>
          <p:cNvPr id="5" name="Picture 4" descr="ares logo 17 Sep 19_ca.gif"/>
          <p:cNvPicPr>
            <a:picLocks noChangeAspect="1"/>
          </p:cNvPicPr>
          <p:nvPr/>
        </p:nvPicPr>
        <p:blipFill>
          <a:blip r:embed="rId2"/>
          <a:stretch>
            <a:fillRect/>
          </a:stretch>
        </p:blipFill>
        <p:spPr>
          <a:xfrm>
            <a:off x="381000" y="76200"/>
            <a:ext cx="1295400" cy="129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2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499"/>
                                          </p:stCondLst>
                                        </p:cTn>
                                        <p:tgtEl>
                                          <p:spTgt spid="9223">
                                            <p:txEl>
                                              <p:pRg st="0" end="0"/>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1000"/>
                                  </p:stCondLst>
                                  <p:childTnLst>
                                    <p:set>
                                      <p:cBhvr>
                                        <p:cTn id="12" dur="1" fill="hold">
                                          <p:stCondLst>
                                            <p:cond delay="499"/>
                                          </p:stCondLst>
                                        </p:cTn>
                                        <p:tgtEl>
                                          <p:spTgt spid="9223">
                                            <p:txEl>
                                              <p:pRg st="1" end="1"/>
                                            </p:txEl>
                                          </p:spTgt>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499"/>
                                          </p:stCondLst>
                                        </p:cTn>
                                        <p:tgtEl>
                                          <p:spTgt spid="9223">
                                            <p:txEl>
                                              <p:pRg st="2" end="2"/>
                                            </p:txEl>
                                          </p:spTgt>
                                        </p:tgtEl>
                                        <p:attrNameLst>
                                          <p:attrName>style.visibility</p:attrName>
                                        </p:attrNameLst>
                                      </p:cBhvr>
                                      <p:to>
                                        <p:strVal val="visible"/>
                                      </p:to>
                                    </p:set>
                                  </p:childTnLst>
                                </p:cTn>
                              </p:par>
                            </p:childTnLst>
                          </p:cTn>
                        </p:par>
                        <p:par>
                          <p:cTn id="16" fill="hold">
                            <p:stCondLst>
                              <p:cond delay="4500"/>
                            </p:stCondLst>
                            <p:childTnLst>
                              <p:par>
                                <p:cTn id="17" presetID="1" presetClass="entr" presetSubtype="0" fill="hold" grpId="0" nodeType="afterEffect">
                                  <p:stCondLst>
                                    <p:cond delay="1000"/>
                                  </p:stCondLst>
                                  <p:childTnLst>
                                    <p:set>
                                      <p:cBhvr>
                                        <p:cTn id="18" dur="1" fill="hold">
                                          <p:stCondLst>
                                            <p:cond delay="499"/>
                                          </p:stCondLst>
                                        </p:cTn>
                                        <p:tgtEl>
                                          <p:spTgt spid="9223">
                                            <p:txEl>
                                              <p:pRg st="3" end="3"/>
                                            </p:txEl>
                                          </p:spTgt>
                                        </p:tgtEl>
                                        <p:attrNameLst>
                                          <p:attrName>style.visibility</p:attrName>
                                        </p:attrNameLst>
                                      </p:cBhvr>
                                      <p:to>
                                        <p:strVal val="visible"/>
                                      </p:to>
                                    </p:set>
                                  </p:childTnLst>
                                </p:cTn>
                              </p:par>
                            </p:childTnLst>
                          </p:cTn>
                        </p:par>
                        <p:par>
                          <p:cTn id="19" fill="hold">
                            <p:stCondLst>
                              <p:cond delay="6000"/>
                            </p:stCondLst>
                            <p:childTnLst>
                              <p:par>
                                <p:cTn id="20" presetID="1" presetClass="entr" presetSubtype="0" fill="hold" grpId="0" nodeType="afterEffect">
                                  <p:stCondLst>
                                    <p:cond delay="1000"/>
                                  </p:stCondLst>
                                  <p:childTnLst>
                                    <p:set>
                                      <p:cBhvr>
                                        <p:cTn id="21" dur="1" fill="hold">
                                          <p:stCondLst>
                                            <p:cond delay="499"/>
                                          </p:stCondLst>
                                        </p:cTn>
                                        <p:tgtEl>
                                          <p:spTgt spid="9223">
                                            <p:txEl>
                                              <p:pRg st="4" end="4"/>
                                            </p:txEl>
                                          </p:spTgt>
                                        </p:tgtEl>
                                        <p:attrNameLst>
                                          <p:attrName>style.visibility</p:attrName>
                                        </p:attrNameLst>
                                      </p:cBhvr>
                                      <p:to>
                                        <p:strVal val="visible"/>
                                      </p:to>
                                    </p:set>
                                  </p:childTnLst>
                                </p:cTn>
                              </p:par>
                            </p:childTnLst>
                          </p:cTn>
                        </p:par>
                        <p:par>
                          <p:cTn id="22" fill="hold">
                            <p:stCondLst>
                              <p:cond delay="7500"/>
                            </p:stCondLst>
                            <p:childTnLst>
                              <p:par>
                                <p:cTn id="23" presetID="1" presetClass="entr" presetSubtype="0" fill="hold" grpId="0" nodeType="afterEffect">
                                  <p:stCondLst>
                                    <p:cond delay="1000"/>
                                  </p:stCondLst>
                                  <p:childTnLst>
                                    <p:set>
                                      <p:cBhvr>
                                        <p:cTn id="24" dur="1" fill="hold">
                                          <p:stCondLst>
                                            <p:cond delay="499"/>
                                          </p:stCondLst>
                                        </p:cTn>
                                        <p:tgtEl>
                                          <p:spTgt spid="9223">
                                            <p:txEl>
                                              <p:pRg st="5" end="5"/>
                                            </p:txEl>
                                          </p:spTgt>
                                        </p:tgtEl>
                                        <p:attrNameLst>
                                          <p:attrName>style.visibility</p:attrName>
                                        </p:attrNameLst>
                                      </p:cBhvr>
                                      <p:to>
                                        <p:strVal val="visible"/>
                                      </p:to>
                                    </p:set>
                                  </p:childTnLst>
                                </p:cTn>
                              </p:par>
                            </p:childTnLst>
                          </p:cTn>
                        </p:par>
                        <p:par>
                          <p:cTn id="25" fill="hold">
                            <p:stCondLst>
                              <p:cond delay="9000"/>
                            </p:stCondLst>
                            <p:childTnLst>
                              <p:par>
                                <p:cTn id="26" presetID="1" presetClass="entr" presetSubtype="0" fill="hold" grpId="0" nodeType="afterEffect">
                                  <p:stCondLst>
                                    <p:cond delay="1000"/>
                                  </p:stCondLst>
                                  <p:childTnLst>
                                    <p:set>
                                      <p:cBhvr>
                                        <p:cTn id="27" dur="1" fill="hold">
                                          <p:stCondLst>
                                            <p:cond delay="499"/>
                                          </p:stCondLst>
                                        </p:cTn>
                                        <p:tgtEl>
                                          <p:spTgt spid="92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autoUpdateAnimBg="0"/>
      <p:bldP spid="9223" grpId="0" uiExpand="1" build="p" autoUpdateAnimBg="0" advAuto="1000"/>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09600"/>
            <a:ext cx="7772400" cy="1143000"/>
          </a:xfrm>
        </p:spPr>
        <p:txBody>
          <a:bodyPr/>
          <a:lstStyle/>
          <a:p>
            <a:r>
              <a:rPr lang="en-US" smtClean="0"/>
              <a:t>            WINLINK</a:t>
            </a:r>
            <a:endParaRPr lang="en-US" dirty="0"/>
          </a:p>
        </p:txBody>
      </p:sp>
      <p:pic>
        <p:nvPicPr>
          <p:cNvPr id="4" name="Content Placeholder 3" descr="Screen Shot 2019-12-23 at 13.57.37 PM.png"/>
          <p:cNvPicPr>
            <a:picLocks noGrp="1" noChangeAspect="1"/>
          </p:cNvPicPr>
          <p:nvPr>
            <p:ph idx="1"/>
          </p:nvPr>
        </p:nvPicPr>
        <p:blipFill>
          <a:blip r:embed="rId2"/>
          <a:srcRect l="-20739" r="-20739"/>
          <a:stretch>
            <a:fillRect/>
          </a:stretch>
        </p:blipFill>
        <p:spPr>
          <a:xfrm>
            <a:off x="76200" y="1752600"/>
            <a:ext cx="9067800" cy="4648200"/>
          </a:xfrm>
        </p:spPr>
      </p:pic>
      <p:pic>
        <p:nvPicPr>
          <p:cNvPr id="5" name="Picture 4" descr="ares logo 17 Sep 19_ca.gif"/>
          <p:cNvPicPr>
            <a:picLocks noChangeAspect="1"/>
          </p:cNvPicPr>
          <p:nvPr/>
        </p:nvPicPr>
        <p:blipFill>
          <a:blip r:embed="rId3"/>
          <a:stretch>
            <a:fillRect/>
          </a:stretch>
        </p:blipFill>
        <p:spPr>
          <a:xfrm>
            <a:off x="228600" y="152400"/>
            <a:ext cx="1295400" cy="12954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smtClean="0">
                <a:latin typeface="+mn-lt"/>
              </a:rPr>
              <a:t>WINLINK EMAIL</a:t>
            </a:r>
            <a:endParaRPr lang="en-US" dirty="0">
              <a:latin typeface="+mn-lt"/>
            </a:endParaRPr>
          </a:p>
        </p:txBody>
      </p:sp>
      <p:pic>
        <p:nvPicPr>
          <p:cNvPr id="6" name="Content Placeholder 5" descr="Screen Shot 2019-12-23 at 15.50.37 PM.png"/>
          <p:cNvPicPr>
            <a:picLocks noGrp="1" noChangeAspect="1"/>
          </p:cNvPicPr>
          <p:nvPr>
            <p:ph idx="1"/>
          </p:nvPr>
        </p:nvPicPr>
        <p:blipFill>
          <a:blip r:embed="rId2"/>
          <a:srcRect l="-5042" r="-5042"/>
          <a:stretch>
            <a:fillRect/>
          </a:stretch>
        </p:blipFill>
        <p:spPr/>
      </p:pic>
      <p:pic>
        <p:nvPicPr>
          <p:cNvPr id="9" name="Picture 8" descr="ares logo 17 Sep 19_ca.gif"/>
          <p:cNvPicPr>
            <a:picLocks noChangeAspect="1"/>
          </p:cNvPicPr>
          <p:nvPr/>
        </p:nvPicPr>
        <p:blipFill>
          <a:blip r:embed="rId3"/>
          <a:stretch>
            <a:fillRect/>
          </a:stretch>
        </p:blipFill>
        <p:spPr>
          <a:xfrm>
            <a:off x="228600" y="152400"/>
            <a:ext cx="1219200" cy="12192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ctr"/>
            <a:r>
              <a:rPr lang="en-CA" dirty="0">
                <a:latin typeface="+mn-lt"/>
              </a:rPr>
              <a:t>Team/Resources</a:t>
            </a:r>
          </a:p>
        </p:txBody>
      </p:sp>
      <p:sp>
        <p:nvSpPr>
          <p:cNvPr id="23555" name="Rectangle 3"/>
          <p:cNvSpPr>
            <a:spLocks noGrp="1" noChangeArrowheads="1"/>
          </p:cNvSpPr>
          <p:nvPr>
            <p:ph type="body" idx="1"/>
          </p:nvPr>
        </p:nvSpPr>
        <p:spPr/>
        <p:txBody>
          <a:bodyPr/>
          <a:lstStyle/>
          <a:p>
            <a:r>
              <a:rPr lang="en-US" dirty="0"/>
              <a:t>Our Resources</a:t>
            </a:r>
            <a:endParaRPr lang="en-CA" dirty="0"/>
          </a:p>
          <a:p>
            <a:pPr lvl="1"/>
            <a:r>
              <a:rPr lang="en-CA" dirty="0"/>
              <a:t>Equipment</a:t>
            </a:r>
            <a:endParaRPr lang="en-US" dirty="0"/>
          </a:p>
          <a:p>
            <a:pPr lvl="2"/>
            <a:r>
              <a:rPr lang="en-US" dirty="0"/>
              <a:t>Municipal Funding</a:t>
            </a:r>
            <a:r>
              <a:rPr lang="en-US" dirty="0" smtClean="0"/>
              <a:t> &amp; Grants) </a:t>
            </a:r>
            <a:r>
              <a:rPr lang="en-US" dirty="0"/>
              <a:t>to establish permanent </a:t>
            </a:r>
            <a:r>
              <a:rPr lang="en-US" dirty="0" smtClean="0"/>
              <a:t>EOC ARES Stations</a:t>
            </a:r>
          </a:p>
          <a:p>
            <a:pPr lvl="2"/>
            <a:r>
              <a:rPr lang="en-US" dirty="0"/>
              <a:t>Personal base, mobile and portable equipment owned by individual radio amateurs</a:t>
            </a:r>
          </a:p>
          <a:p>
            <a:pPr lvl="3"/>
            <a:r>
              <a:rPr lang="en-US" dirty="0"/>
              <a:t>Includes computers, laptops, antenna systems and structures, backup generators, cameras, test equipment, etc.</a:t>
            </a:r>
            <a:endParaRPr lang="en-CA" dirty="0"/>
          </a:p>
        </p:txBody>
      </p:sp>
      <p:pic>
        <p:nvPicPr>
          <p:cNvPr id="5" name="Picture 4" descr="ares logo 17 Sep 19_ca.gif"/>
          <p:cNvPicPr>
            <a:picLocks noChangeAspect="1"/>
          </p:cNvPicPr>
          <p:nvPr/>
        </p:nvPicPr>
        <p:blipFill>
          <a:blip r:embed="rId2"/>
          <a:stretch>
            <a:fillRect/>
          </a:stretch>
        </p:blipFill>
        <p:spPr>
          <a:xfrm>
            <a:off x="228600" y="152400"/>
            <a:ext cx="1295400" cy="129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355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499"/>
                                          </p:stCondLst>
                                        </p:cTn>
                                        <p:tgtEl>
                                          <p:spTgt spid="23555">
                                            <p:txEl>
                                              <p:pRg st="0" end="0"/>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500"/>
                                  </p:stCondLst>
                                  <p:childTnLst>
                                    <p:set>
                                      <p:cBhvr>
                                        <p:cTn id="12" dur="1" fill="hold">
                                          <p:stCondLst>
                                            <p:cond delay="499"/>
                                          </p:stCondLst>
                                        </p:cTn>
                                        <p:tgtEl>
                                          <p:spTgt spid="23555">
                                            <p:txEl>
                                              <p:pRg st="1" end="1"/>
                                            </p:txEl>
                                          </p:spTgt>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grpId="0" nodeType="afterEffect">
                                  <p:stCondLst>
                                    <p:cond delay="1000"/>
                                  </p:stCondLst>
                                  <p:childTnLst>
                                    <p:set>
                                      <p:cBhvr>
                                        <p:cTn id="15" dur="1" fill="hold">
                                          <p:stCondLst>
                                            <p:cond delay="499"/>
                                          </p:stCondLst>
                                        </p:cTn>
                                        <p:tgtEl>
                                          <p:spTgt spid="23555">
                                            <p:txEl>
                                              <p:pRg st="2" end="2"/>
                                            </p:txEl>
                                          </p:spTgt>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2000"/>
                                  </p:stCondLst>
                                  <p:childTnLst>
                                    <p:set>
                                      <p:cBhvr>
                                        <p:cTn id="18" dur="1" fill="hold">
                                          <p:stCondLst>
                                            <p:cond delay="499"/>
                                          </p:stCondLst>
                                        </p:cTn>
                                        <p:tgtEl>
                                          <p:spTgt spid="23555">
                                            <p:txEl>
                                              <p:pRg st="3" end="3"/>
                                            </p:txEl>
                                          </p:spTgt>
                                        </p:tgtEl>
                                        <p:attrNameLst>
                                          <p:attrName>style.visibility</p:attrName>
                                        </p:attrNameLst>
                                      </p:cBhvr>
                                      <p:to>
                                        <p:strVal val="visible"/>
                                      </p:to>
                                    </p:set>
                                  </p:childTnLst>
                                </p:cTn>
                              </p:par>
                            </p:childTnLst>
                          </p:cTn>
                        </p:par>
                        <p:par>
                          <p:cTn id="19" fill="hold">
                            <p:stCondLst>
                              <p:cond delay="6500"/>
                            </p:stCondLst>
                            <p:childTnLst>
                              <p:par>
                                <p:cTn id="20" presetID="1" presetClass="entr" presetSubtype="0" fill="hold" grpId="0" nodeType="afterEffect">
                                  <p:stCondLst>
                                    <p:cond delay="2000"/>
                                  </p:stCondLst>
                                  <p:childTnLst>
                                    <p:set>
                                      <p:cBhvr>
                                        <p:cTn id="21" dur="1" fill="hold">
                                          <p:stCondLst>
                                            <p:cond delay="499"/>
                                          </p:stCondLst>
                                        </p:cTn>
                                        <p:tgtEl>
                                          <p:spTgt spid="235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utoUpdateAnimBg="0"/>
      <p:bldP spid="23555" grpId="0" uiExpand="1" build="p" bldLvl="4" autoUpdateAnimBg="0" advAuto="2000"/>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ctr"/>
            <a:r>
              <a:rPr lang="en-CA"/>
              <a:t>Team/Resources</a:t>
            </a:r>
          </a:p>
        </p:txBody>
      </p:sp>
      <p:sp>
        <p:nvSpPr>
          <p:cNvPr id="24579" name="Rectangle 3"/>
          <p:cNvSpPr>
            <a:spLocks noGrp="1" noChangeArrowheads="1"/>
          </p:cNvSpPr>
          <p:nvPr>
            <p:ph type="body" idx="1"/>
          </p:nvPr>
        </p:nvSpPr>
        <p:spPr>
          <a:xfrm>
            <a:off x="685800" y="1981200"/>
            <a:ext cx="7772400" cy="4419600"/>
          </a:xfrm>
        </p:spPr>
        <p:txBody>
          <a:bodyPr/>
          <a:lstStyle/>
          <a:p>
            <a:pPr>
              <a:lnSpc>
                <a:spcPct val="90000"/>
              </a:lnSpc>
            </a:pPr>
            <a:r>
              <a:rPr lang="en-US" dirty="0"/>
              <a:t>Our Resources</a:t>
            </a:r>
            <a:endParaRPr lang="en-CA" dirty="0"/>
          </a:p>
          <a:p>
            <a:pPr lvl="1">
              <a:lnSpc>
                <a:spcPct val="90000"/>
              </a:lnSpc>
            </a:pPr>
            <a:r>
              <a:rPr lang="en-CA" dirty="0"/>
              <a:t>Locations</a:t>
            </a:r>
            <a:endParaRPr lang="en-US" dirty="0"/>
          </a:p>
          <a:p>
            <a:pPr lvl="2">
              <a:lnSpc>
                <a:spcPct val="90000"/>
              </a:lnSpc>
            </a:pPr>
            <a:r>
              <a:rPr lang="en-US" dirty="0"/>
              <a:t>Radio amateurs are resident in many areas</a:t>
            </a:r>
            <a:br>
              <a:rPr lang="en-US" dirty="0"/>
            </a:br>
            <a:endParaRPr lang="en-US" dirty="0"/>
          </a:p>
          <a:p>
            <a:pPr lvl="2">
              <a:lnSpc>
                <a:spcPct val="90000"/>
              </a:lnSpc>
            </a:pPr>
            <a:r>
              <a:rPr lang="en-US" dirty="0"/>
              <a:t>Geographical area is very large with seasonal fluctuations in Amateur population density</a:t>
            </a:r>
            <a:endParaRPr lang="en-CA" dirty="0"/>
          </a:p>
          <a:p>
            <a:pPr lvl="2">
              <a:lnSpc>
                <a:spcPct val="90000"/>
              </a:lnSpc>
            </a:pPr>
            <a:endParaRPr lang="en-US" dirty="0"/>
          </a:p>
          <a:p>
            <a:pPr lvl="2">
              <a:lnSpc>
                <a:spcPct val="90000"/>
              </a:lnSpc>
            </a:pPr>
            <a:r>
              <a:rPr lang="en-US" dirty="0"/>
              <a:t>Repeater coverage includes almost all of</a:t>
            </a:r>
            <a:r>
              <a:rPr lang="en-US" dirty="0" smtClean="0"/>
              <a:t> Southern Manitoba</a:t>
            </a:r>
            <a:br>
              <a:rPr lang="en-US" dirty="0" smtClean="0"/>
            </a:br>
            <a:endParaRPr lang="en-US" dirty="0"/>
          </a:p>
        </p:txBody>
      </p:sp>
      <p:pic>
        <p:nvPicPr>
          <p:cNvPr id="5" name="Picture 4" descr="ares logo 17 Sep 19_ca.gif"/>
          <p:cNvPicPr>
            <a:picLocks noChangeAspect="1"/>
          </p:cNvPicPr>
          <p:nvPr/>
        </p:nvPicPr>
        <p:blipFill>
          <a:blip r:embed="rId2"/>
          <a:stretch>
            <a:fillRect/>
          </a:stretch>
        </p:blipFill>
        <p:spPr>
          <a:xfrm>
            <a:off x="152400" y="76200"/>
            <a:ext cx="1295400" cy="129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24578"/>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500"/>
                                  </p:stCondLst>
                                  <p:childTnLst>
                                    <p:set>
                                      <p:cBhvr>
                                        <p:cTn id="9" dur="1" fill="hold">
                                          <p:stCondLst>
                                            <p:cond delay="499"/>
                                          </p:stCondLst>
                                        </p:cTn>
                                        <p:tgtEl>
                                          <p:spTgt spid="24579">
                                            <p:txEl>
                                              <p:pRg st="0" end="0"/>
                                            </p:txEl>
                                          </p:spTgt>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500"/>
                                  </p:stCondLst>
                                  <p:childTnLst>
                                    <p:set>
                                      <p:cBhvr>
                                        <p:cTn id="12" dur="1" fill="hold">
                                          <p:stCondLst>
                                            <p:cond delay="499"/>
                                          </p:stCondLst>
                                        </p:cTn>
                                        <p:tgtEl>
                                          <p:spTgt spid="24579">
                                            <p:txEl>
                                              <p:pRg st="1" end="1"/>
                                            </p:txEl>
                                          </p:spTgt>
                                        </p:tgtEl>
                                        <p:attrNameLst>
                                          <p:attrName>style.visibility</p:attrName>
                                        </p:attrNameLst>
                                      </p:cBhvr>
                                      <p:to>
                                        <p:strVal val="visible"/>
                                      </p:to>
                                    </p:set>
                                  </p:childTnLst>
                                </p:cTn>
                              </p:par>
                            </p:childTnLst>
                          </p:cTn>
                        </p:par>
                        <p:par>
                          <p:cTn id="13" fill="hold">
                            <p:stCondLst>
                              <p:cond delay="3500"/>
                            </p:stCondLst>
                            <p:childTnLst>
                              <p:par>
                                <p:cTn id="14" presetID="1" presetClass="entr" presetSubtype="0" fill="hold" grpId="0" nodeType="afterEffect">
                                  <p:stCondLst>
                                    <p:cond delay="1500"/>
                                  </p:stCondLst>
                                  <p:childTnLst>
                                    <p:set>
                                      <p:cBhvr>
                                        <p:cTn id="15" dur="1" fill="hold">
                                          <p:stCondLst>
                                            <p:cond delay="499"/>
                                          </p:stCondLst>
                                        </p:cTn>
                                        <p:tgtEl>
                                          <p:spTgt spid="24579">
                                            <p:txEl>
                                              <p:pRg st="2" end="2"/>
                                            </p:txEl>
                                          </p:spTgt>
                                        </p:tgtEl>
                                        <p:attrNameLst>
                                          <p:attrName>style.visibility</p:attrName>
                                        </p:attrNameLst>
                                      </p:cBhvr>
                                      <p:to>
                                        <p:strVal val="visible"/>
                                      </p:to>
                                    </p:set>
                                  </p:childTnLst>
                                </p:cTn>
                              </p:par>
                            </p:childTnLst>
                          </p:cTn>
                        </p:par>
                        <p:par>
                          <p:cTn id="16" fill="hold">
                            <p:stCondLst>
                              <p:cond delay="5500"/>
                            </p:stCondLst>
                            <p:childTnLst>
                              <p:par>
                                <p:cTn id="17" presetID="1" presetClass="entr" presetSubtype="0" fill="hold" grpId="0" nodeType="afterEffect">
                                  <p:stCondLst>
                                    <p:cond delay="1500"/>
                                  </p:stCondLst>
                                  <p:childTnLst>
                                    <p:set>
                                      <p:cBhvr>
                                        <p:cTn id="18" dur="1" fill="hold">
                                          <p:stCondLst>
                                            <p:cond delay="499"/>
                                          </p:stCondLst>
                                        </p:cTn>
                                        <p:tgtEl>
                                          <p:spTgt spid="24579">
                                            <p:txEl>
                                              <p:pRg st="3" end="3"/>
                                            </p:txEl>
                                          </p:spTgt>
                                        </p:tgtEl>
                                        <p:attrNameLst>
                                          <p:attrName>style.visibility</p:attrName>
                                        </p:attrNameLst>
                                      </p:cBhvr>
                                      <p:to>
                                        <p:strVal val="visible"/>
                                      </p:to>
                                    </p:set>
                                  </p:childTnLst>
                                </p:cTn>
                              </p:par>
                            </p:childTnLst>
                          </p:cTn>
                        </p:par>
                        <p:par>
                          <p:cTn id="19" fill="hold">
                            <p:stCondLst>
                              <p:cond delay="7500"/>
                            </p:stCondLst>
                            <p:childTnLst>
                              <p:par>
                                <p:cTn id="20" presetID="1" presetClass="entr" presetSubtype="0" fill="hold" grpId="0" nodeType="afterEffect">
                                  <p:stCondLst>
                                    <p:cond delay="2500"/>
                                  </p:stCondLst>
                                  <p:childTnLst>
                                    <p:set>
                                      <p:cBhvr>
                                        <p:cTn id="21" dur="1" fill="hold">
                                          <p:stCondLst>
                                            <p:cond delay="499"/>
                                          </p:stCondLst>
                                        </p:cTn>
                                        <p:tgtEl>
                                          <p:spTgt spid="245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utoUpdateAnimBg="0"/>
      <p:bldP spid="24579" grpId="0" uiExpand="1" build="p" bldLvl="3" autoUpdateAnimBg="0" advAuto="200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KATRINA</a:t>
            </a:r>
            <a:endParaRPr lang="en-US" dirty="0">
              <a:latin typeface="+mn-lt"/>
            </a:endParaRPr>
          </a:p>
        </p:txBody>
      </p:sp>
      <p:pic>
        <p:nvPicPr>
          <p:cNvPr id="4" name="Content Placeholder 3" descr="Screen Shot 2019-12-31 at 11.29.38 AM.png"/>
          <p:cNvPicPr>
            <a:picLocks noGrp="1" noChangeAspect="1"/>
          </p:cNvPicPr>
          <p:nvPr>
            <p:ph idx="1"/>
          </p:nvPr>
        </p:nvPicPr>
        <p:blipFill>
          <a:blip r:embed="rId2"/>
          <a:srcRect l="-54965" r="-54965"/>
          <a:stretch>
            <a:fillRect/>
          </a:stretch>
        </p:blipFill>
        <p:spPr>
          <a:xfrm>
            <a:off x="110067" y="1676400"/>
            <a:ext cx="8923866" cy="4724400"/>
          </a:xfrm>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ctr"/>
            <a:r>
              <a:rPr lang="en-CA"/>
              <a:t>Team/Resources</a:t>
            </a:r>
          </a:p>
        </p:txBody>
      </p:sp>
      <p:sp>
        <p:nvSpPr>
          <p:cNvPr id="25603" name="Rectangle 3"/>
          <p:cNvSpPr>
            <a:spLocks noGrp="1" noChangeArrowheads="1"/>
          </p:cNvSpPr>
          <p:nvPr>
            <p:ph type="body" idx="1"/>
          </p:nvPr>
        </p:nvSpPr>
        <p:spPr/>
        <p:txBody>
          <a:bodyPr/>
          <a:lstStyle/>
          <a:p>
            <a:r>
              <a:rPr lang="en-US"/>
              <a:t>Our Resources</a:t>
            </a:r>
            <a:endParaRPr lang="en-CA"/>
          </a:p>
          <a:p>
            <a:pPr lvl="1"/>
            <a:r>
              <a:rPr lang="en-CA"/>
              <a:t>Support &amp; outside services</a:t>
            </a:r>
            <a:endParaRPr lang="en-US"/>
          </a:p>
          <a:p>
            <a:pPr lvl="2"/>
            <a:r>
              <a:rPr lang="en-US"/>
              <a:t>Entire ARES organization – district, province, national and international</a:t>
            </a:r>
          </a:p>
          <a:p>
            <a:pPr lvl="2"/>
            <a:r>
              <a:rPr lang="en-US"/>
              <a:t>National Traffic Service</a:t>
            </a:r>
          </a:p>
          <a:p>
            <a:pPr lvl="2"/>
            <a:r>
              <a:rPr lang="en-US"/>
              <a:t>All radio amateurs, members and non-members of ARES</a:t>
            </a:r>
            <a:endParaRPr lang="en-CA"/>
          </a:p>
        </p:txBody>
      </p:sp>
      <p:pic>
        <p:nvPicPr>
          <p:cNvPr id="5" name="Picture 4" descr="ares logo 17 Sep 19_ca.gif"/>
          <p:cNvPicPr>
            <a:picLocks noChangeAspect="1"/>
          </p:cNvPicPr>
          <p:nvPr/>
        </p:nvPicPr>
        <p:blipFill>
          <a:blip r:embed="rId2"/>
          <a:stretch>
            <a:fillRect/>
          </a:stretch>
        </p:blipFill>
        <p:spPr>
          <a:xfrm>
            <a:off x="228600" y="152399"/>
            <a:ext cx="1219201" cy="1219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560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499"/>
                                          </p:stCondLst>
                                        </p:cTn>
                                        <p:tgtEl>
                                          <p:spTgt spid="25603">
                                            <p:txEl>
                                              <p:pRg st="0" end="0"/>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1000"/>
                                  </p:stCondLst>
                                  <p:childTnLst>
                                    <p:set>
                                      <p:cBhvr>
                                        <p:cTn id="12" dur="1" fill="hold">
                                          <p:stCondLst>
                                            <p:cond delay="499"/>
                                          </p:stCondLst>
                                        </p:cTn>
                                        <p:tgtEl>
                                          <p:spTgt spid="25603">
                                            <p:txEl>
                                              <p:pRg st="1" end="1"/>
                                            </p:txEl>
                                          </p:spTgt>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499"/>
                                          </p:stCondLst>
                                        </p:cTn>
                                        <p:tgtEl>
                                          <p:spTgt spid="25603">
                                            <p:txEl>
                                              <p:pRg st="2" end="2"/>
                                            </p:txEl>
                                          </p:spTgt>
                                        </p:tgtEl>
                                        <p:attrNameLst>
                                          <p:attrName>style.visibility</p:attrName>
                                        </p:attrNameLst>
                                      </p:cBhvr>
                                      <p:to>
                                        <p:strVal val="visible"/>
                                      </p:to>
                                    </p:set>
                                  </p:childTnLst>
                                </p:cTn>
                              </p:par>
                            </p:childTnLst>
                          </p:cTn>
                        </p:par>
                        <p:par>
                          <p:cTn id="16" fill="hold">
                            <p:stCondLst>
                              <p:cond delay="4500"/>
                            </p:stCondLst>
                            <p:childTnLst>
                              <p:par>
                                <p:cTn id="17" presetID="1" presetClass="entr" presetSubtype="0" fill="hold" grpId="0" nodeType="afterEffect">
                                  <p:stCondLst>
                                    <p:cond delay="2000"/>
                                  </p:stCondLst>
                                  <p:childTnLst>
                                    <p:set>
                                      <p:cBhvr>
                                        <p:cTn id="18" dur="1" fill="hold">
                                          <p:stCondLst>
                                            <p:cond delay="499"/>
                                          </p:stCondLst>
                                        </p:cTn>
                                        <p:tgtEl>
                                          <p:spTgt spid="25603">
                                            <p:txEl>
                                              <p:pRg st="3" end="3"/>
                                            </p:txEl>
                                          </p:spTgt>
                                        </p:tgtEl>
                                        <p:attrNameLst>
                                          <p:attrName>style.visibility</p:attrName>
                                        </p:attrNameLst>
                                      </p:cBhvr>
                                      <p:to>
                                        <p:strVal val="visible"/>
                                      </p:to>
                                    </p:set>
                                  </p:childTnLst>
                                </p:cTn>
                              </p:par>
                            </p:childTnLst>
                          </p:cTn>
                        </p:par>
                        <p:par>
                          <p:cTn id="19" fill="hold">
                            <p:stCondLst>
                              <p:cond delay="7000"/>
                            </p:stCondLst>
                            <p:childTnLst>
                              <p:par>
                                <p:cTn id="20" presetID="1" presetClass="entr" presetSubtype="0" fill="hold" grpId="0" nodeType="afterEffect">
                                  <p:stCondLst>
                                    <p:cond delay="1000"/>
                                  </p:stCondLst>
                                  <p:childTnLst>
                                    <p:set>
                                      <p:cBhvr>
                                        <p:cTn id="21" dur="1" fill="hold">
                                          <p:stCondLst>
                                            <p:cond delay="499"/>
                                          </p:stCondLst>
                                        </p:cTn>
                                        <p:tgtEl>
                                          <p:spTgt spid="256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utoUpdateAnimBg="0"/>
      <p:bldP spid="25603" grpId="0" uiExpand="1" build="p" bldLvl="4" autoUpdateAnimBg="0" advAuto="2000"/>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1272" name="Rectangle 8"/>
          <p:cNvSpPr>
            <a:spLocks noGrp="1" noChangeArrowheads="1"/>
          </p:cNvSpPr>
          <p:nvPr>
            <p:ph type="title"/>
          </p:nvPr>
        </p:nvSpPr>
        <p:spPr/>
        <p:txBody>
          <a:bodyPr/>
          <a:lstStyle/>
          <a:p>
            <a:pPr algn="ctr"/>
            <a:r>
              <a:rPr lang="en-CA"/>
              <a:t>Procedures</a:t>
            </a:r>
          </a:p>
        </p:txBody>
      </p:sp>
      <p:sp>
        <p:nvSpPr>
          <p:cNvPr id="11273" name="Rectangle 9"/>
          <p:cNvSpPr>
            <a:spLocks noGrp="1" noChangeArrowheads="1"/>
          </p:cNvSpPr>
          <p:nvPr>
            <p:ph type="body" idx="1"/>
          </p:nvPr>
        </p:nvSpPr>
        <p:spPr>
          <a:xfrm>
            <a:off x="1447800" y="1981200"/>
            <a:ext cx="7315200" cy="4114800"/>
          </a:xfrm>
        </p:spPr>
        <p:txBody>
          <a:bodyPr/>
          <a:lstStyle/>
          <a:p>
            <a:r>
              <a:rPr lang="en-US" sz="2800"/>
              <a:t>Clearly defined organization structure, protocols, procedures, methods, and operations</a:t>
            </a:r>
            <a:endParaRPr lang="en-CA" sz="2800"/>
          </a:p>
          <a:p>
            <a:r>
              <a:rPr lang="en-US" sz="2800"/>
              <a:t>Official recognition in municipal plans</a:t>
            </a:r>
          </a:p>
          <a:p>
            <a:r>
              <a:rPr lang="en-US" sz="2800"/>
              <a:t>Regular training and testing of resources</a:t>
            </a:r>
          </a:p>
          <a:p>
            <a:r>
              <a:rPr lang="en-US" sz="2800"/>
              <a:t>Upgrading, installation, and maintenance of radio equipment.</a:t>
            </a:r>
            <a:endParaRPr lang="en-CA" sz="2800"/>
          </a:p>
        </p:txBody>
      </p:sp>
      <p:pic>
        <p:nvPicPr>
          <p:cNvPr id="5" name="Picture 4" descr="ares logo 17 Sep 19_ca.gif"/>
          <p:cNvPicPr>
            <a:picLocks noChangeAspect="1"/>
          </p:cNvPicPr>
          <p:nvPr/>
        </p:nvPicPr>
        <p:blipFill>
          <a:blip r:embed="rId2"/>
          <a:stretch>
            <a:fillRect/>
          </a:stretch>
        </p:blipFill>
        <p:spPr>
          <a:xfrm>
            <a:off x="228600" y="228600"/>
            <a:ext cx="1143000" cy="114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27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499"/>
                                          </p:stCondLst>
                                        </p:cTn>
                                        <p:tgtEl>
                                          <p:spTgt spid="11273">
                                            <p:txEl>
                                              <p:pRg st="0" end="0"/>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3000"/>
                                  </p:stCondLst>
                                  <p:childTnLst>
                                    <p:set>
                                      <p:cBhvr>
                                        <p:cTn id="12" dur="1" fill="hold">
                                          <p:stCondLst>
                                            <p:cond delay="499"/>
                                          </p:stCondLst>
                                        </p:cTn>
                                        <p:tgtEl>
                                          <p:spTgt spid="11273">
                                            <p:txEl>
                                              <p:pRg st="1" end="1"/>
                                            </p:txEl>
                                          </p:spTgt>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grpId="0" nodeType="afterEffect">
                                  <p:stCondLst>
                                    <p:cond delay="1500"/>
                                  </p:stCondLst>
                                  <p:childTnLst>
                                    <p:set>
                                      <p:cBhvr>
                                        <p:cTn id="15" dur="1" fill="hold">
                                          <p:stCondLst>
                                            <p:cond delay="499"/>
                                          </p:stCondLst>
                                        </p:cTn>
                                        <p:tgtEl>
                                          <p:spTgt spid="11273">
                                            <p:txEl>
                                              <p:pRg st="2" end="2"/>
                                            </p:txEl>
                                          </p:spTgt>
                                        </p:tgtEl>
                                        <p:attrNameLst>
                                          <p:attrName>style.visibility</p:attrName>
                                        </p:attrNameLst>
                                      </p:cBhvr>
                                      <p:to>
                                        <p:strVal val="visible"/>
                                      </p:to>
                                    </p:set>
                                  </p:childTnLst>
                                </p:cTn>
                              </p:par>
                            </p:childTnLst>
                          </p:cTn>
                        </p:par>
                        <p:par>
                          <p:cTn id="16" fill="hold">
                            <p:stCondLst>
                              <p:cond delay="7000"/>
                            </p:stCondLst>
                            <p:childTnLst>
                              <p:par>
                                <p:cTn id="17" presetID="1" presetClass="entr" presetSubtype="0" fill="hold" grpId="0" nodeType="afterEffect">
                                  <p:stCondLst>
                                    <p:cond delay="2000"/>
                                  </p:stCondLst>
                                  <p:childTnLst>
                                    <p:set>
                                      <p:cBhvr>
                                        <p:cTn id="18" dur="1" fill="hold">
                                          <p:stCondLst>
                                            <p:cond delay="499"/>
                                          </p:stCondLst>
                                        </p:cTn>
                                        <p:tgtEl>
                                          <p:spTgt spid="1127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autoUpdateAnimBg="0"/>
      <p:bldP spid="11273" grpId="0" uiExpand="1" build="p" bldLvl="3" autoUpdateAnimBg="0" advAuto="2000"/>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CONTACTS ARES MANITOBA</a:t>
            </a:r>
            <a:endParaRPr lang="en-US" dirty="0">
              <a:latin typeface="+mn-lt"/>
            </a:endParaRPr>
          </a:p>
        </p:txBody>
      </p:sp>
      <p:sp>
        <p:nvSpPr>
          <p:cNvPr id="3" name="Content Placeholder 2"/>
          <p:cNvSpPr>
            <a:spLocks noGrp="1"/>
          </p:cNvSpPr>
          <p:nvPr>
            <p:ph idx="1"/>
          </p:nvPr>
        </p:nvSpPr>
        <p:spPr>
          <a:xfrm>
            <a:off x="685800" y="1828800"/>
            <a:ext cx="7772400" cy="4114800"/>
          </a:xfrm>
        </p:spPr>
        <p:txBody>
          <a:bodyPr/>
          <a:lstStyle/>
          <a:p>
            <a:pPr>
              <a:buNone/>
            </a:pPr>
            <a:r>
              <a:rPr lang="en-US" sz="1600" dirty="0" smtClean="0"/>
              <a:t>   </a:t>
            </a:r>
            <a:r>
              <a:rPr lang="en-US" sz="1200" dirty="0" smtClean="0"/>
              <a:t>Section Emergency Coordinator</a:t>
            </a:r>
          </a:p>
          <a:p>
            <a:pPr>
              <a:buNone/>
            </a:pPr>
            <a:r>
              <a:rPr lang="en-US" sz="1200" dirty="0" smtClean="0"/>
              <a:t>   Jeffrey </a:t>
            </a:r>
            <a:r>
              <a:rPr lang="en-US" sz="1200" dirty="0" err="1" smtClean="0"/>
              <a:t>Dovyak</a:t>
            </a:r>
            <a:r>
              <a:rPr lang="en-US" sz="1200" dirty="0" smtClean="0"/>
              <a:t> VE4MBQ</a:t>
            </a:r>
          </a:p>
          <a:p>
            <a:pPr>
              <a:buNone/>
            </a:pPr>
            <a:r>
              <a:rPr lang="en-US" sz="1200" dirty="0" smtClean="0"/>
              <a:t>   39 Allen </a:t>
            </a:r>
            <a:r>
              <a:rPr lang="en-US" sz="1200" dirty="0" err="1" smtClean="0"/>
              <a:t>Blye</a:t>
            </a:r>
            <a:r>
              <a:rPr lang="en-US" sz="1200" dirty="0" smtClean="0"/>
              <a:t> Drive</a:t>
            </a:r>
          </a:p>
          <a:p>
            <a:pPr>
              <a:buNone/>
            </a:pPr>
            <a:r>
              <a:rPr lang="en-US" sz="1200" dirty="0" smtClean="0"/>
              <a:t>   Winnipeg MB</a:t>
            </a:r>
          </a:p>
          <a:p>
            <a:pPr>
              <a:buNone/>
            </a:pPr>
            <a:r>
              <a:rPr lang="en-US" sz="1200" dirty="0" smtClean="0"/>
              <a:t>    204.694.8146</a:t>
            </a:r>
          </a:p>
          <a:p>
            <a:pPr>
              <a:buNone/>
            </a:pPr>
            <a:r>
              <a:rPr lang="en-US" sz="1200" dirty="0" smtClean="0"/>
              <a:t>    email: ve4mbq@mts.net </a:t>
            </a:r>
          </a:p>
          <a:p>
            <a:pPr>
              <a:buNone/>
            </a:pPr>
            <a:endParaRPr lang="en-US" sz="1200" dirty="0" smtClean="0"/>
          </a:p>
          <a:p>
            <a:pPr>
              <a:buNone/>
            </a:pPr>
            <a:r>
              <a:rPr lang="en-US" sz="1200" dirty="0" smtClean="0"/>
              <a:t>   Southern Region District Emergency Coordinator</a:t>
            </a:r>
          </a:p>
          <a:p>
            <a:pPr>
              <a:buNone/>
            </a:pPr>
            <a:r>
              <a:rPr lang="en-US" sz="1200" dirty="0" smtClean="0"/>
              <a:t>   Gordon </a:t>
            </a:r>
            <a:r>
              <a:rPr lang="en-US" sz="1200" dirty="0" err="1" smtClean="0"/>
              <a:t>Snarr</a:t>
            </a:r>
            <a:r>
              <a:rPr lang="en-US" sz="1200" dirty="0" smtClean="0"/>
              <a:t> VE4GLS</a:t>
            </a:r>
          </a:p>
          <a:p>
            <a:pPr>
              <a:buNone/>
            </a:pPr>
            <a:r>
              <a:rPr lang="en-US" sz="1200" dirty="0" smtClean="0"/>
              <a:t>   Box 13 RR#3</a:t>
            </a:r>
          </a:p>
          <a:p>
            <a:pPr>
              <a:buNone/>
            </a:pPr>
            <a:r>
              <a:rPr lang="en-US" sz="1200" dirty="0" smtClean="0"/>
              <a:t>   Morris MB R0G 1K0</a:t>
            </a:r>
          </a:p>
          <a:p>
            <a:pPr>
              <a:buNone/>
            </a:pPr>
            <a:r>
              <a:rPr lang="en-US" sz="1200" dirty="0" smtClean="0"/>
              <a:t>   Tel:  204.746.2743</a:t>
            </a:r>
          </a:p>
          <a:p>
            <a:pPr>
              <a:buNone/>
            </a:pPr>
            <a:r>
              <a:rPr lang="en-US" sz="1200" dirty="0" smtClean="0"/>
              <a:t>   Cell: 202.781.1913</a:t>
            </a:r>
          </a:p>
          <a:p>
            <a:pPr>
              <a:buNone/>
            </a:pPr>
            <a:r>
              <a:rPr lang="en-US" sz="1200" dirty="0" smtClean="0"/>
              <a:t>  email: ve4gls@rac.ca</a:t>
            </a:r>
          </a:p>
          <a:p>
            <a:pPr>
              <a:buNone/>
            </a:pPr>
            <a:endParaRPr lang="en-US" sz="1200" dirty="0" smtClean="0"/>
          </a:p>
          <a:p>
            <a:pPr>
              <a:buNone/>
            </a:pPr>
            <a:r>
              <a:rPr lang="en-US" sz="1200" dirty="0" smtClean="0"/>
              <a:t>   Northern Region &amp; Special Projects</a:t>
            </a:r>
          </a:p>
          <a:p>
            <a:pPr>
              <a:buNone/>
            </a:pPr>
            <a:r>
              <a:rPr lang="en-US" sz="1200" dirty="0" smtClean="0"/>
              <a:t>   Wayne </a:t>
            </a:r>
            <a:r>
              <a:rPr lang="en-US" sz="1200" dirty="0" err="1" smtClean="0"/>
              <a:t>Warrren</a:t>
            </a:r>
            <a:r>
              <a:rPr lang="en-US" sz="1200" dirty="0" smtClean="0"/>
              <a:t>, VE4WR</a:t>
            </a:r>
          </a:p>
          <a:p>
            <a:pPr>
              <a:buNone/>
            </a:pPr>
            <a:r>
              <a:rPr lang="en-US" sz="1200" dirty="0" smtClean="0"/>
              <a:t>   408 Hillary </a:t>
            </a:r>
            <a:r>
              <a:rPr lang="en-US" sz="1200" dirty="0" err="1" smtClean="0"/>
              <a:t>Cresent</a:t>
            </a:r>
            <a:endParaRPr lang="en-US" sz="1200" dirty="0" smtClean="0"/>
          </a:p>
          <a:p>
            <a:pPr>
              <a:buNone/>
            </a:pPr>
            <a:r>
              <a:rPr lang="en-US" sz="1200" dirty="0" smtClean="0"/>
              <a:t>   Winnipeg MB R2Y 0Y7</a:t>
            </a:r>
          </a:p>
          <a:p>
            <a:pPr>
              <a:buNone/>
            </a:pPr>
            <a:r>
              <a:rPr lang="en-US" sz="1200" dirty="0" smtClean="0"/>
              <a:t>   Tel: 204.889.3584</a:t>
            </a:r>
          </a:p>
          <a:p>
            <a:pPr>
              <a:buNone/>
            </a:pPr>
            <a:r>
              <a:rPr lang="en-US" sz="1200" dirty="0" smtClean="0"/>
              <a:t>   email: </a:t>
            </a:r>
            <a:r>
              <a:rPr lang="en-US" sz="1200" dirty="0" err="1" smtClean="0"/>
              <a:t>wrwarren@mymts.net</a:t>
            </a:r>
            <a:endParaRPr lang="en-US" sz="1200" dirty="0" smtClean="0"/>
          </a:p>
          <a:p>
            <a:pPr>
              <a:buNone/>
            </a:pPr>
            <a:r>
              <a:rPr lang="en-US" sz="1200" dirty="0" smtClean="0"/>
              <a:t>   </a:t>
            </a:r>
          </a:p>
          <a:p>
            <a:pPr>
              <a:buNone/>
            </a:pPr>
            <a:r>
              <a:rPr lang="en-US" sz="1600" dirty="0" smtClean="0"/>
              <a:t>   </a:t>
            </a:r>
          </a:p>
          <a:p>
            <a:pPr>
              <a:buNone/>
            </a:pPr>
            <a:r>
              <a:rPr lang="en-US" sz="2000" dirty="0" smtClean="0"/>
              <a:t>   </a:t>
            </a:r>
          </a:p>
          <a:p>
            <a:pPr>
              <a:buNone/>
            </a:pPr>
            <a:endParaRPr lang="en-US" sz="2000" dirty="0" smtClean="0"/>
          </a:p>
          <a:p>
            <a:pPr>
              <a:buNone/>
            </a:pPr>
            <a:r>
              <a:rPr lang="en-US" dirty="0" smtClean="0"/>
              <a:t>   </a:t>
            </a:r>
            <a:endParaRPr lang="en-US" dirty="0"/>
          </a:p>
        </p:txBody>
      </p:sp>
      <p:pic>
        <p:nvPicPr>
          <p:cNvPr id="4" name="Picture 3" descr="ares logo 17 Sep 19_ca.gif"/>
          <p:cNvPicPr>
            <a:picLocks noChangeAspect="1"/>
          </p:cNvPicPr>
          <p:nvPr/>
        </p:nvPicPr>
        <p:blipFill>
          <a:blip r:embed="rId2"/>
          <a:stretch>
            <a:fillRect/>
          </a:stretch>
        </p:blipFill>
        <p:spPr>
          <a:xfrm>
            <a:off x="7620000" y="762000"/>
            <a:ext cx="762000" cy="762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Questions</a:t>
            </a:r>
            <a:endParaRPr lang="en-US" dirty="0">
              <a:latin typeface="+mn-lt"/>
            </a:endParaRPr>
          </a:p>
        </p:txBody>
      </p:sp>
      <p:pic>
        <p:nvPicPr>
          <p:cNvPr id="4" name="Content Placeholder 3" descr="Screen Shot 2019-12-13 at 16.27.36 PM.png"/>
          <p:cNvPicPr>
            <a:picLocks noGrp="1" noChangeAspect="1"/>
          </p:cNvPicPr>
          <p:nvPr>
            <p:ph idx="1"/>
          </p:nvPr>
        </p:nvPicPr>
        <p:blipFill>
          <a:blip r:embed="rId2"/>
          <a:srcRect l="-24014" r="-24014"/>
          <a:stretch>
            <a:fillRect/>
          </a:stretch>
        </p:blipFill>
        <p:spPr/>
      </p:pic>
      <p:pic>
        <p:nvPicPr>
          <p:cNvPr id="6" name="Picture 5" descr="ares logo 17 Sep 19_ca.gif"/>
          <p:cNvPicPr>
            <a:picLocks noChangeAspect="1"/>
          </p:cNvPicPr>
          <p:nvPr/>
        </p:nvPicPr>
        <p:blipFill>
          <a:blip r:embed="rId3"/>
          <a:stretch>
            <a:fillRect/>
          </a:stretch>
        </p:blipFill>
        <p:spPr>
          <a:xfrm>
            <a:off x="3352800" y="5029200"/>
            <a:ext cx="457200" cy="4572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685800" y="1295400"/>
            <a:ext cx="7772400" cy="1143000"/>
          </a:xfrm>
        </p:spPr>
        <p:txBody>
          <a:bodyPr/>
          <a:lstStyle/>
          <a:p>
            <a:r>
              <a:rPr lang="en-US" b="1" dirty="0" smtClean="0">
                <a:latin typeface="+mn-lt"/>
              </a:rPr>
              <a:t>That’s the ARES</a:t>
            </a:r>
            <a:r>
              <a:rPr lang="en-CA" b="1" dirty="0" smtClean="0">
                <a:latin typeface="+mn-lt"/>
              </a:rPr>
              <a:t> </a:t>
            </a:r>
            <a:r>
              <a:rPr lang="en-CA" b="1" dirty="0">
                <a:latin typeface="+mn-lt"/>
              </a:rPr>
              <a:t>Overview</a:t>
            </a:r>
          </a:p>
        </p:txBody>
      </p:sp>
      <p:sp>
        <p:nvSpPr>
          <p:cNvPr id="30723" name="Rectangle 3"/>
          <p:cNvSpPr>
            <a:spLocks noGrp="1" noChangeArrowheads="1"/>
          </p:cNvSpPr>
          <p:nvPr>
            <p:ph type="subTitle" idx="1"/>
          </p:nvPr>
        </p:nvSpPr>
        <p:spPr>
          <a:xfrm>
            <a:off x="1143000" y="3657600"/>
            <a:ext cx="7391400" cy="2362200"/>
          </a:xfrm>
        </p:spPr>
        <p:txBody>
          <a:bodyPr/>
          <a:lstStyle/>
          <a:p>
            <a:r>
              <a:rPr lang="en-US" dirty="0" smtClean="0">
                <a:latin typeface="+mn-lt"/>
              </a:rPr>
              <a:t>ARES MEMBERS LOOK FORWARD TO SERVING YOUR COMMUNITIES</a:t>
            </a:r>
          </a:p>
          <a:p>
            <a:endParaRPr lang="en-US" dirty="0">
              <a:latin typeface="+mn-lt"/>
            </a:endParaRPr>
          </a:p>
          <a:p>
            <a:r>
              <a:rPr lang="en-US" dirty="0">
                <a:latin typeface="+mn-lt"/>
              </a:rPr>
              <a:t>Amateur Radio Emergency </a:t>
            </a:r>
            <a:r>
              <a:rPr lang="en-US" dirty="0" smtClean="0">
                <a:latin typeface="+mn-lt"/>
              </a:rPr>
              <a:t>Service</a:t>
            </a:r>
            <a:endParaRPr lang="en-CA" dirty="0">
              <a:latin typeface="+mn-lt"/>
            </a:endParaRPr>
          </a:p>
        </p:txBody>
      </p:sp>
      <p:pic>
        <p:nvPicPr>
          <p:cNvPr id="30724" name="Picture 4" descr="125bl"/>
          <p:cNvPicPr>
            <a:picLocks noChangeAspect="1" noChangeArrowheads="1"/>
          </p:cNvPicPr>
          <p:nvPr/>
        </p:nvPicPr>
        <p:blipFill>
          <a:blip r:embed="rId2"/>
          <a:srcRect/>
          <a:stretch>
            <a:fillRect/>
          </a:stretch>
        </p:blipFill>
        <p:spPr bwMode="auto">
          <a:xfrm>
            <a:off x="7729538" y="0"/>
            <a:ext cx="1414462" cy="1676400"/>
          </a:xfrm>
          <a:prstGeom prst="rect">
            <a:avLst/>
          </a:prstGeom>
          <a:noFill/>
        </p:spPr>
      </p:pic>
      <p:pic>
        <p:nvPicPr>
          <p:cNvPr id="6" name="Picture 5" descr="ares logo 17 Sep 19_ca.gif"/>
          <p:cNvPicPr>
            <a:picLocks noChangeAspect="1"/>
          </p:cNvPicPr>
          <p:nvPr/>
        </p:nvPicPr>
        <p:blipFill>
          <a:blip r:embed="rId3"/>
          <a:stretch>
            <a:fillRect/>
          </a:stretch>
        </p:blipFill>
        <p:spPr>
          <a:xfrm>
            <a:off x="533400" y="228600"/>
            <a:ext cx="1143000" cy="114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07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30723">
                                            <p:txEl>
                                              <p:pRg st="0" end="0"/>
                                            </p:txEl>
                                          </p:spTgt>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499"/>
                                          </p:stCondLst>
                                        </p:cTn>
                                        <p:tgtEl>
                                          <p:spTgt spid="30723">
                                            <p:txEl>
                                              <p:pRg st="2" end="2"/>
                                            </p:txEl>
                                          </p:spTgt>
                                        </p:tgtEl>
                                        <p:attrNameLst>
                                          <p:attrName>style.visibility</p:attrName>
                                        </p:attrNameLst>
                                      </p:cBhvr>
                                      <p:to>
                                        <p:strVal val="visible"/>
                                      </p:to>
                                    </p:set>
                                  </p:childTnLst>
                                </p:cTn>
                              </p:par>
                            </p:childTnLst>
                          </p:cTn>
                        </p:par>
                        <p:par>
                          <p:cTn id="13" fill="hold">
                            <p:stCondLst>
                              <p:cond delay="3500"/>
                            </p:stCondLst>
                            <p:childTnLst>
                              <p:par>
                                <p:cTn id="14" presetID="19" presetClass="entr" presetSubtype="10" fill="hold" nodeType="afterEffect">
                                  <p:stCondLst>
                                    <p:cond delay="0"/>
                                  </p:stCondLst>
                                  <p:childTnLst>
                                    <p:set>
                                      <p:cBhvr>
                                        <p:cTn id="15" dur="1" fill="hold">
                                          <p:stCondLst>
                                            <p:cond delay="0"/>
                                          </p:stCondLst>
                                        </p:cTn>
                                        <p:tgtEl>
                                          <p:spTgt spid="30724"/>
                                        </p:tgtEl>
                                        <p:attrNameLst>
                                          <p:attrName>style.visibility</p:attrName>
                                        </p:attrNameLst>
                                      </p:cBhvr>
                                      <p:to>
                                        <p:strVal val="visible"/>
                                      </p:to>
                                    </p:set>
                                    <p:anim calcmode="lin" valueType="num">
                                      <p:cBhvr>
                                        <p:cTn id="16" dur="5000" fill="hold"/>
                                        <p:tgtEl>
                                          <p:spTgt spid="30724"/>
                                        </p:tgtEl>
                                        <p:attrNameLst>
                                          <p:attrName>ppt_w</p:attrName>
                                        </p:attrNameLst>
                                      </p:cBhvr>
                                      <p:tavLst>
                                        <p:tav tm="0" fmla="#ppt_w*sin(2.5*pi*$)">
                                          <p:val>
                                            <p:fltVal val="0"/>
                                          </p:val>
                                        </p:tav>
                                        <p:tav tm="100000">
                                          <p:val>
                                            <p:fltVal val="1"/>
                                          </p:val>
                                        </p:tav>
                                      </p:tavLst>
                                    </p:anim>
                                    <p:anim calcmode="lin" valueType="num">
                                      <p:cBhvr>
                                        <p:cTn id="17" dur="5000" fill="hold"/>
                                        <p:tgtEl>
                                          <p:spTgt spid="307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autoUpdateAnimBg="0"/>
      <p:bldP spid="30723" grpId="0" build="p" bldLvl="3" autoUpdateAnimBg="0" advAuto="100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KATRINA</a:t>
            </a:r>
            <a:endParaRPr lang="en-US" dirty="0">
              <a:latin typeface="+mn-lt"/>
            </a:endParaRPr>
          </a:p>
        </p:txBody>
      </p:sp>
      <p:pic>
        <p:nvPicPr>
          <p:cNvPr id="4" name="Content Placeholder 3" descr="Screen Shot 2019-12-31 at 11.17.05 AM.png"/>
          <p:cNvPicPr>
            <a:picLocks noGrp="1" noChangeAspect="1"/>
          </p:cNvPicPr>
          <p:nvPr>
            <p:ph idx="1"/>
          </p:nvPr>
        </p:nvPicPr>
        <p:blipFill>
          <a:blip r:embed="rId2"/>
          <a:srcRect l="-5606" r="-5606"/>
          <a:stretch>
            <a:fillRect/>
          </a:stretch>
        </p:blipFill>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ARES STATIONS – MAJOR ROLE IN KATRINA</a:t>
            </a:r>
            <a:endParaRPr lang="en-US" dirty="0">
              <a:latin typeface="+mn-lt"/>
            </a:endParaRPr>
          </a:p>
        </p:txBody>
      </p:sp>
      <p:pic>
        <p:nvPicPr>
          <p:cNvPr id="4" name="Content Placeholder 3" descr="Screen Shot 2019-12-31 at 11.34.57 AM.png"/>
          <p:cNvPicPr>
            <a:picLocks noGrp="1" noChangeAspect="1"/>
          </p:cNvPicPr>
          <p:nvPr>
            <p:ph idx="1"/>
          </p:nvPr>
        </p:nvPicPr>
        <p:blipFill>
          <a:blip r:embed="rId2"/>
          <a:srcRect l="-2897" r="-2897"/>
          <a:stretch>
            <a:fillRect/>
          </a:stretch>
        </p:blipFill>
        <p:spPr/>
      </p:pic>
      <p:pic>
        <p:nvPicPr>
          <p:cNvPr id="6" name="Picture 5" descr="ares logo 17 Sep 19_ca.gif"/>
          <p:cNvPicPr>
            <a:picLocks noChangeAspect="1"/>
          </p:cNvPicPr>
          <p:nvPr/>
        </p:nvPicPr>
        <p:blipFill>
          <a:blip r:embed="rId3"/>
          <a:stretch>
            <a:fillRect/>
          </a:stretch>
        </p:blipFill>
        <p:spPr>
          <a:xfrm>
            <a:off x="8153400" y="5943600"/>
            <a:ext cx="914400" cy="914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        BC EARTHQUAKE  </a:t>
            </a:r>
            <a:endParaRPr lang="en-US" dirty="0">
              <a:latin typeface="+mn-lt"/>
            </a:endParaRPr>
          </a:p>
        </p:txBody>
      </p:sp>
      <p:pic>
        <p:nvPicPr>
          <p:cNvPr id="4" name="Content Placeholder 3" descr="Screen Shot 2019-12-31 at 13.14.55 PM.png"/>
          <p:cNvPicPr>
            <a:picLocks noGrp="1" noChangeAspect="1"/>
          </p:cNvPicPr>
          <p:nvPr>
            <p:ph idx="1"/>
          </p:nvPr>
        </p:nvPicPr>
        <p:blipFill>
          <a:blip r:embed="rId2"/>
          <a:srcRect l="-36873" r="-36873"/>
          <a:stretch>
            <a:fillRect/>
          </a:stretch>
        </p:blipFill>
        <p:spPr>
          <a:xfrm>
            <a:off x="0" y="1828800"/>
            <a:ext cx="8779933" cy="4648200"/>
          </a:xfr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accent4">
                    <a:lumMod val="95000"/>
                    <a:lumOff val="5000"/>
                  </a:schemeClr>
                </a:solidFill>
                <a:latin typeface="+mn-lt"/>
              </a:rPr>
              <a:t>    PRIMARY ARES LOCATIONS AS  LISTED BELOW</a:t>
            </a:r>
            <a:r>
              <a:rPr lang="en-US" dirty="0" smtClean="0">
                <a:solidFill>
                  <a:srgbClr val="FFFF00"/>
                </a:solidFill>
              </a:rPr>
              <a:t/>
            </a:r>
            <a:br>
              <a:rPr lang="en-US" dirty="0" smtClean="0">
                <a:solidFill>
                  <a:srgbClr val="FFFF00"/>
                </a:solidFill>
              </a:rPr>
            </a:br>
            <a:endParaRPr lang="en-US" dirty="0"/>
          </a:p>
        </p:txBody>
      </p:sp>
      <p:pic>
        <p:nvPicPr>
          <p:cNvPr id="4" name="Content Placeholder 3" descr="Screen Shot 2019-12-31 at 13.18.26 PM.png"/>
          <p:cNvPicPr>
            <a:picLocks noGrp="1" noChangeAspect="1"/>
          </p:cNvPicPr>
          <p:nvPr>
            <p:ph idx="1"/>
          </p:nvPr>
        </p:nvPicPr>
        <p:blipFill>
          <a:blip r:embed="rId2"/>
          <a:srcRect t="-5234" b="-5234"/>
          <a:stretch>
            <a:fillRect/>
          </a:stretch>
        </p:blipFill>
        <p:spPr/>
      </p:pic>
      <p:pic>
        <p:nvPicPr>
          <p:cNvPr id="5" name="Picture 4" descr="ares logo 17 Sep 19_ca.gif"/>
          <p:cNvPicPr>
            <a:picLocks noChangeAspect="1"/>
          </p:cNvPicPr>
          <p:nvPr/>
        </p:nvPicPr>
        <p:blipFill>
          <a:blip r:embed="rId3"/>
          <a:stretch>
            <a:fillRect/>
          </a:stretch>
        </p:blipFill>
        <p:spPr>
          <a:xfrm>
            <a:off x="76200" y="0"/>
            <a:ext cx="990600" cy="990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FROM  THIS          TO THIS</a:t>
            </a:r>
            <a:endParaRPr lang="en-US" dirty="0">
              <a:latin typeface="+mn-lt"/>
            </a:endParaRPr>
          </a:p>
        </p:txBody>
      </p:sp>
      <p:pic>
        <p:nvPicPr>
          <p:cNvPr id="4" name="Content Placeholder 3" descr="Screen Shot 2019-12-31 at 12.17.56 PM.png"/>
          <p:cNvPicPr>
            <a:picLocks noGrp="1" noChangeAspect="1"/>
          </p:cNvPicPr>
          <p:nvPr>
            <p:ph idx="1"/>
          </p:nvPr>
        </p:nvPicPr>
        <p:blipFill>
          <a:blip r:embed="rId2"/>
          <a:srcRect l="-55469" r="-55469"/>
          <a:stretch>
            <a:fillRect/>
          </a:stretch>
        </p:blipFill>
        <p:spPr>
          <a:xfrm>
            <a:off x="-1143000" y="2209800"/>
            <a:ext cx="7052733" cy="3733800"/>
          </a:xfrm>
        </p:spPr>
      </p:pic>
      <p:pic>
        <p:nvPicPr>
          <p:cNvPr id="5" name="Picture 4" descr="Screen Shot 2019-12-31 at 12.20.25 PM.png"/>
          <p:cNvPicPr>
            <a:picLocks noChangeAspect="1"/>
          </p:cNvPicPr>
          <p:nvPr/>
        </p:nvPicPr>
        <p:blipFill>
          <a:blip r:embed="rId3"/>
          <a:stretch>
            <a:fillRect/>
          </a:stretch>
        </p:blipFill>
        <p:spPr>
          <a:xfrm>
            <a:off x="4495800" y="2209800"/>
            <a:ext cx="4075326" cy="3006968"/>
          </a:xfrm>
          <a:prstGeom prst="rect">
            <a:avLst/>
          </a:prstGeom>
        </p:spPr>
      </p:pic>
      <p:pic>
        <p:nvPicPr>
          <p:cNvPr id="6" name="Picture 5" descr="ares logo 17 Sep 19_ca.gif"/>
          <p:cNvPicPr>
            <a:picLocks noChangeAspect="1"/>
          </p:cNvPicPr>
          <p:nvPr/>
        </p:nvPicPr>
        <p:blipFill>
          <a:blip r:embed="rId4"/>
          <a:stretch>
            <a:fillRect/>
          </a:stretch>
        </p:blipFill>
        <p:spPr>
          <a:xfrm>
            <a:off x="5791200" y="5334000"/>
            <a:ext cx="1447800" cy="1447800"/>
          </a:xfrm>
          <a:prstGeom prst="rect">
            <a:avLst/>
          </a:prstGeom>
        </p:spPr>
      </p:pic>
    </p:spTree>
  </p:cSld>
  <p:clrMapOvr>
    <a:masterClrMapping/>
  </p:clrMapOvr>
</p:sld>
</file>

<file path=ppt/theme/theme1.xml><?xml version="1.0" encoding="utf-8"?>
<a:theme xmlns:a="http://schemas.openxmlformats.org/drawingml/2006/main" name="Project Overview">
  <a:themeElements>
    <a:clrScheme name="">
      <a:dk1>
        <a:srgbClr val="000000"/>
      </a:dk1>
      <a:lt1>
        <a:srgbClr val="33CCFF"/>
      </a:lt1>
      <a:dk2>
        <a:srgbClr val="000000"/>
      </a:dk2>
      <a:lt2>
        <a:srgbClr val="868686"/>
      </a:lt2>
      <a:accent1>
        <a:srgbClr val="3399FF"/>
      </a:accent1>
      <a:accent2>
        <a:srgbClr val="FFFF00"/>
      </a:accent2>
      <a:accent3>
        <a:srgbClr val="ADE2FF"/>
      </a:accent3>
      <a:accent4>
        <a:srgbClr val="000000"/>
      </a:accent4>
      <a:accent5>
        <a:srgbClr val="ADCAFF"/>
      </a:accent5>
      <a:accent6>
        <a:srgbClr val="E7E700"/>
      </a:accent6>
      <a:hlink>
        <a:srgbClr val="FF0033"/>
      </a:hlink>
      <a:folHlink>
        <a:srgbClr val="CCCCCC"/>
      </a:folHlink>
    </a:clrScheme>
    <a:fontScheme name="Project Overview">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a:ln>
              <a:noFill/>
            </a:ln>
            <a:solidFill>
              <a:schemeClr val="tx1"/>
            </a:solidFill>
            <a:effectLst/>
            <a:latin typeface="Times New Roman" pitchFamily="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a:ln>
              <a:noFill/>
            </a:ln>
            <a:solidFill>
              <a:schemeClr val="tx1"/>
            </a:solidFill>
            <a:effectLst/>
            <a:latin typeface="Times New Roman" pitchFamily="1" charset="0"/>
          </a:defRPr>
        </a:defPPr>
      </a:lstStyle>
    </a:lnDef>
  </a:objectDefaults>
  <a:extraClrSchemeLst>
    <a:extraClrScheme>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Office\Templates\1033\Project Overview.pot</Template>
  <TotalTime>24285</TotalTime>
  <Words>1374</Words>
  <Application>Microsoft PowerPoint 7.0</Application>
  <PresentationFormat>On-screen Show (4:3)</PresentationFormat>
  <Paragraphs>257</Paragraphs>
  <Slides>44</Slides>
  <Notes>1</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Project Overview</vt:lpstr>
      <vt:lpstr>Photo Editor Photo</vt:lpstr>
      <vt:lpstr>ARES – An Overview</vt:lpstr>
      <vt:lpstr>What’s the most critical   component in Emergency Management      COMMUNICATIONS</vt:lpstr>
      <vt:lpstr>911 We all remember</vt:lpstr>
      <vt:lpstr>KATRINA</vt:lpstr>
      <vt:lpstr>KATRINA</vt:lpstr>
      <vt:lpstr>ARES STATIONS – MAJOR ROLE IN KATRINA</vt:lpstr>
      <vt:lpstr>        BC EARTHQUAKE  </vt:lpstr>
      <vt:lpstr>    PRIMARY ARES LOCATIONS AS  LISTED BELOW </vt:lpstr>
      <vt:lpstr>FROM  THIS          TO THIS</vt:lpstr>
      <vt:lpstr>RIGHT HERE IN MANITOBA</vt:lpstr>
      <vt:lpstr>WHAT IS A.R.E.S. ?</vt:lpstr>
      <vt:lpstr>ARES GOALS</vt:lpstr>
      <vt:lpstr>Introduction to ARES</vt:lpstr>
      <vt:lpstr>Introduction to ARES</vt:lpstr>
      <vt:lpstr>INCIDENT COMMAND               SYSTEM</vt:lpstr>
      <vt:lpstr>LOGISTICS SECTION</vt:lpstr>
      <vt:lpstr>Local _x000F_Organization</vt:lpstr>
      <vt:lpstr>Introduction to ARES</vt:lpstr>
      <vt:lpstr>What do we do?</vt:lpstr>
      <vt:lpstr>What do we do?</vt:lpstr>
      <vt:lpstr>What do we do?</vt:lpstr>
      <vt:lpstr>What do we do?</vt:lpstr>
      <vt:lpstr>What do we do?</vt:lpstr>
      <vt:lpstr>What do we do?</vt:lpstr>
      <vt:lpstr>What do we do?</vt:lpstr>
      <vt:lpstr>What do we do?</vt:lpstr>
      <vt:lpstr>Sample of Communication System VHF/UHF</vt:lpstr>
      <vt:lpstr>Sample of Communication System HF</vt:lpstr>
      <vt:lpstr>Establishing a Station</vt:lpstr>
      <vt:lpstr>ARES EOC</vt:lpstr>
      <vt:lpstr>         ARES COMM POST</vt:lpstr>
      <vt:lpstr>Standard IMS 213 Message Form</vt:lpstr>
      <vt:lpstr>Message Handling</vt:lpstr>
      <vt:lpstr>An ARES Volunteer</vt:lpstr>
      <vt:lpstr>Technology</vt:lpstr>
      <vt:lpstr>            WINLINK</vt:lpstr>
      <vt:lpstr>                   WINLINK EMAIL</vt:lpstr>
      <vt:lpstr>Team/Resources</vt:lpstr>
      <vt:lpstr>Team/Resources</vt:lpstr>
      <vt:lpstr>Team/Resources</vt:lpstr>
      <vt:lpstr>Procedures</vt:lpstr>
      <vt:lpstr>CONTACTS ARES MANITOBA</vt:lpstr>
      <vt:lpstr>Questions</vt:lpstr>
      <vt:lpstr>That’s the ARES Overview</vt:lpstr>
    </vt:vector>
  </TitlesOfParts>
  <Company>M. K. Moreau &amp; Associates Inc.</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Overview</dc:title>
  <dc:creator>M. K. Moreau</dc:creator>
  <cp:lastModifiedBy>Woody Linton</cp:lastModifiedBy>
  <cp:revision>87</cp:revision>
  <cp:lastPrinted>1601-01-01T00:00:00Z</cp:lastPrinted>
  <dcterms:created xsi:type="dcterms:W3CDTF">2020-01-11T22:26:30Z</dcterms:created>
  <dcterms:modified xsi:type="dcterms:W3CDTF">2020-01-11T23:03:15Z</dcterms:modified>
</cp:coreProperties>
</file>